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65"/>
  </p:notesMasterIdLst>
  <p:sldIdLst>
    <p:sldId id="353" r:id="rId2"/>
    <p:sldId id="709" r:id="rId3"/>
    <p:sldId id="710" r:id="rId4"/>
    <p:sldId id="711" r:id="rId5"/>
    <p:sldId id="359" r:id="rId6"/>
    <p:sldId id="355" r:id="rId7"/>
    <p:sldId id="377" r:id="rId8"/>
    <p:sldId id="295" r:id="rId9"/>
    <p:sldId id="299" r:id="rId10"/>
    <p:sldId id="712" r:id="rId11"/>
    <p:sldId id="716" r:id="rId12"/>
    <p:sldId id="720" r:id="rId13"/>
    <p:sldId id="718" r:id="rId14"/>
    <p:sldId id="719" r:id="rId15"/>
    <p:sldId id="721" r:id="rId16"/>
    <p:sldId id="722" r:id="rId17"/>
    <p:sldId id="723" r:id="rId18"/>
    <p:sldId id="724" r:id="rId19"/>
    <p:sldId id="725" r:id="rId20"/>
    <p:sldId id="369" r:id="rId21"/>
    <p:sldId id="301" r:id="rId22"/>
    <p:sldId id="363" r:id="rId23"/>
    <p:sldId id="365" r:id="rId24"/>
    <p:sldId id="367" r:id="rId25"/>
    <p:sldId id="704" r:id="rId26"/>
    <p:sldId id="366" r:id="rId27"/>
    <p:sldId id="372" r:id="rId28"/>
    <p:sldId id="303" r:id="rId29"/>
    <p:sldId id="336" r:id="rId30"/>
    <p:sldId id="360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41" r:id="rId39"/>
    <p:sldId id="707" r:id="rId40"/>
    <p:sldId id="708" r:id="rId41"/>
    <p:sldId id="374" r:id="rId42"/>
    <p:sldId id="325" r:id="rId43"/>
    <p:sldId id="706" r:id="rId44"/>
    <p:sldId id="376" r:id="rId45"/>
    <p:sldId id="331" r:id="rId46"/>
    <p:sldId id="494" r:id="rId47"/>
    <p:sldId id="333" r:id="rId48"/>
    <p:sldId id="726" r:id="rId49"/>
    <p:sldId id="727" r:id="rId50"/>
    <p:sldId id="733" r:id="rId51"/>
    <p:sldId id="734" r:id="rId52"/>
    <p:sldId id="736" r:id="rId53"/>
    <p:sldId id="738" r:id="rId54"/>
    <p:sldId id="739" r:id="rId55"/>
    <p:sldId id="741" r:id="rId56"/>
    <p:sldId id="742" r:id="rId57"/>
    <p:sldId id="737" r:id="rId58"/>
    <p:sldId id="328" r:id="rId59"/>
    <p:sldId id="728" r:id="rId60"/>
    <p:sldId id="729" r:id="rId61"/>
    <p:sldId id="730" r:id="rId62"/>
    <p:sldId id="731" r:id="rId63"/>
    <p:sldId id="732" r:id="rId64"/>
  </p:sldIdLst>
  <p:sldSz cx="10080625" cy="7559675"/>
  <p:notesSz cx="7772400" cy="10058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80152"/>
    <a:srgbClr val="2A00FF"/>
    <a:srgbClr val="0432FF"/>
    <a:srgbClr val="4E9072"/>
    <a:srgbClr val="C3D69B"/>
    <a:srgbClr val="1012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63"/>
  </p:normalViewPr>
  <p:slideViewPr>
    <p:cSldViewPr snapToGrid="0">
      <p:cViewPr varScale="1">
        <p:scale>
          <a:sx n="94" d="100"/>
          <a:sy n="94" d="100"/>
        </p:scale>
        <p:origin x="536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571997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2834931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82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27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3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70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31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75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2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5306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836604"/>
            <a:ext cx="8316516" cy="393103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9547" y="4911496"/>
            <a:ext cx="8316516" cy="1259946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none" spc="165" baseline="0">
                <a:solidFill>
                  <a:schemeClr val="tx2"/>
                </a:solidFill>
                <a:latin typeface="+mj-lt"/>
              </a:defRPr>
            </a:lvl1pPr>
            <a:lvl2pPr marL="377961" indent="0" algn="ctr">
              <a:buNone/>
              <a:defRPr sz="1984"/>
            </a:lvl2pPr>
            <a:lvl3pPr marL="755920" indent="0" algn="ctr">
              <a:buNone/>
              <a:defRPr sz="1984"/>
            </a:lvl3pPr>
            <a:lvl4pPr marL="1133880" indent="0" algn="ctr">
              <a:buNone/>
              <a:defRPr sz="1653"/>
            </a:lvl4pPr>
            <a:lvl5pPr marL="1511840" indent="0" algn="ctr">
              <a:buNone/>
              <a:defRPr sz="1653"/>
            </a:lvl5pPr>
            <a:lvl6pPr marL="1889800" indent="0" algn="ctr">
              <a:buNone/>
              <a:defRPr sz="1653"/>
            </a:lvl6pPr>
            <a:lvl7pPr marL="2267758" indent="0" algn="ctr">
              <a:buNone/>
              <a:defRPr sz="1653"/>
            </a:lvl7pPr>
            <a:lvl8pPr marL="2645718" indent="0" algn="ctr">
              <a:buNone/>
              <a:defRPr sz="1653"/>
            </a:lvl8pPr>
            <a:lvl9pPr marL="3023679" indent="0" algn="ctr">
              <a:buNone/>
              <a:defRPr sz="1653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76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773" y="6162687"/>
            <a:ext cx="1047855" cy="1396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36" y="1249306"/>
            <a:ext cx="9120313" cy="5646136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>
              <a:defRPr sz="2315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2773" y="6162687"/>
            <a:ext cx="1047855" cy="139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89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226" y="1227345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81543" y="6020022"/>
            <a:ext cx="968270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9" y="3518391"/>
            <a:ext cx="9120312" cy="3246683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881543" y="6020022"/>
            <a:ext cx="968270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53378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88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997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349287" cy="755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655171"/>
            <a:ext cx="2646164" cy="2519892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806365"/>
            <a:ext cx="5367933" cy="579575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3225463"/>
            <a:ext cx="2646164" cy="37248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7961" indent="0">
              <a:buNone/>
              <a:defRPr sz="992"/>
            </a:lvl2pPr>
            <a:lvl3pPr marL="755920" indent="0">
              <a:buNone/>
              <a:defRPr sz="827"/>
            </a:lvl3pPr>
            <a:lvl4pPr marL="1133880" indent="0">
              <a:buNone/>
              <a:defRPr sz="744"/>
            </a:lvl4pPr>
            <a:lvl5pPr marL="1511840" indent="0">
              <a:buNone/>
              <a:defRPr sz="744"/>
            </a:lvl5pPr>
            <a:lvl6pPr marL="1889800" indent="0">
              <a:buNone/>
              <a:defRPr sz="744"/>
            </a:lvl6pPr>
            <a:lvl7pPr marL="2267758" indent="0">
              <a:buNone/>
              <a:defRPr sz="744"/>
            </a:lvl7pPr>
            <a:lvl8pPr marL="2645718" indent="0">
              <a:buNone/>
              <a:defRPr sz="744"/>
            </a:lvl8pPr>
            <a:lvl9pPr marL="3023679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9" y="7120722"/>
            <a:ext cx="2165045" cy="402483"/>
          </a:xfrm>
        </p:spPr>
        <p:txBody>
          <a:bodyPr/>
          <a:lstStyle>
            <a:lvl1pPr algn="l"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7120722"/>
            <a:ext cx="3843238" cy="40248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425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5459765"/>
            <a:ext cx="10078000" cy="209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5417961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5594160"/>
            <a:ext cx="8361878" cy="907161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" y="1"/>
            <a:ext cx="10080613" cy="5417961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7961" indent="0">
              <a:buNone/>
              <a:defRPr sz="2315"/>
            </a:lvl2pPr>
            <a:lvl3pPr marL="755920" indent="0">
              <a:buNone/>
              <a:defRPr sz="1984"/>
            </a:lvl3pPr>
            <a:lvl4pPr marL="1133880" indent="0">
              <a:buNone/>
              <a:defRPr sz="1653"/>
            </a:lvl4pPr>
            <a:lvl5pPr marL="1511840" indent="0">
              <a:buNone/>
              <a:defRPr sz="1653"/>
            </a:lvl5pPr>
            <a:lvl6pPr marL="1889800" indent="0">
              <a:buNone/>
              <a:defRPr sz="1653"/>
            </a:lvl6pPr>
            <a:lvl7pPr marL="2267758" indent="0">
              <a:buNone/>
              <a:defRPr sz="1653"/>
            </a:lvl7pPr>
            <a:lvl8pPr marL="2645718" indent="0">
              <a:buNone/>
              <a:defRPr sz="1653"/>
            </a:lvl8pPr>
            <a:lvl9pPr marL="3023679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6511399"/>
            <a:ext cx="8361878" cy="65517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7961" indent="0">
              <a:buNone/>
              <a:defRPr sz="992"/>
            </a:lvl2pPr>
            <a:lvl3pPr marL="755920" indent="0">
              <a:buNone/>
              <a:defRPr sz="827"/>
            </a:lvl3pPr>
            <a:lvl4pPr marL="1133880" indent="0">
              <a:buNone/>
              <a:defRPr sz="744"/>
            </a:lvl4pPr>
            <a:lvl5pPr marL="1511840" indent="0">
              <a:buNone/>
              <a:defRPr sz="744"/>
            </a:lvl5pPr>
            <a:lvl6pPr marL="1889800" indent="0">
              <a:buNone/>
              <a:defRPr sz="744"/>
            </a:lvl6pPr>
            <a:lvl7pPr marL="2267758" indent="0">
              <a:buNone/>
              <a:defRPr sz="744"/>
            </a:lvl7pPr>
            <a:lvl8pPr marL="2645718" indent="0">
              <a:buNone/>
              <a:defRPr sz="744"/>
            </a:lvl8pPr>
            <a:lvl9pPr marL="3023679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590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893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9" y="457221"/>
            <a:ext cx="2173635" cy="6346490"/>
          </a:xfrm>
        </p:spPr>
        <p:txBody>
          <a:bodyPr vert="eaVert"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6" y="457220"/>
            <a:ext cx="6394896" cy="634649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018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81" y="1249307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8" y="3540351"/>
            <a:ext cx="9120312" cy="3355089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990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226" y="1227345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81543" y="6020022"/>
            <a:ext cx="968270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2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9" y="3518391"/>
            <a:ext cx="9120312" cy="3246683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91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836604"/>
            <a:ext cx="8316516" cy="393103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9547" y="4911496"/>
            <a:ext cx="8316516" cy="1259946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none" spc="165" baseline="0">
                <a:solidFill>
                  <a:schemeClr val="tx2"/>
                </a:solidFill>
                <a:latin typeface="+mj-lt"/>
              </a:defRPr>
            </a:lvl1pPr>
            <a:lvl2pPr marL="377961" indent="0" algn="ctr">
              <a:buNone/>
              <a:defRPr sz="1984"/>
            </a:lvl2pPr>
            <a:lvl3pPr marL="755920" indent="0" algn="ctr">
              <a:buNone/>
              <a:defRPr sz="1984"/>
            </a:lvl3pPr>
            <a:lvl4pPr marL="1133880" indent="0" algn="ctr">
              <a:buNone/>
              <a:defRPr sz="1653"/>
            </a:lvl4pPr>
            <a:lvl5pPr marL="1511840" indent="0" algn="ctr">
              <a:buNone/>
              <a:defRPr sz="1653"/>
            </a:lvl5pPr>
            <a:lvl6pPr marL="1889800" indent="0" algn="ctr">
              <a:buNone/>
              <a:defRPr sz="1653"/>
            </a:lvl6pPr>
            <a:lvl7pPr marL="2267758" indent="0" algn="ctr">
              <a:buNone/>
              <a:defRPr sz="1653"/>
            </a:lvl7pPr>
            <a:lvl8pPr marL="2645718" indent="0" algn="ctr">
              <a:buNone/>
              <a:defRPr sz="1653"/>
            </a:lvl8pPr>
            <a:lvl9pPr marL="3023679" indent="0" algn="ctr">
              <a:buNone/>
              <a:defRPr sz="1653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49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3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36" y="1249306"/>
            <a:ext cx="9120313" cy="5268579"/>
          </a:xfrm>
        </p:spPr>
        <p:txBody>
          <a:bodyPr/>
          <a:lstStyle>
            <a:lvl1pPr>
              <a:defRPr sz="2315">
                <a:latin typeface="+mj-lt"/>
              </a:defRPr>
            </a:lvl1pPr>
            <a:lvl2pPr marL="380603" indent="-215238">
              <a:buFont typeface="Arial" panose="020B0604020202020204" pitchFamily="34" charset="0"/>
              <a:buChar char="•"/>
              <a:tabLst/>
              <a:defRPr sz="2315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98152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9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836604"/>
            <a:ext cx="8316516" cy="3931031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4908749"/>
            <a:ext cx="8316516" cy="1259946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984" cap="all" spc="165" baseline="0">
                <a:solidFill>
                  <a:schemeClr val="tx2"/>
                </a:solidFill>
                <a:latin typeface="+mj-lt"/>
              </a:defRPr>
            </a:lvl1pPr>
            <a:lvl2pPr marL="377961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92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38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84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80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775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5718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3679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5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6075" y="297862"/>
            <a:ext cx="9146840" cy="790849"/>
          </a:xfrm>
        </p:spPr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6075" y="1277517"/>
            <a:ext cx="4451392" cy="5192077"/>
          </a:xfrm>
        </p:spPr>
        <p:txBody>
          <a:bodyPr/>
          <a:lstStyle>
            <a:lvl1pPr>
              <a:defRPr sz="2315"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6218" y="1277517"/>
            <a:ext cx="4456697" cy="5192077"/>
          </a:xfrm>
        </p:spPr>
        <p:txBody>
          <a:bodyPr/>
          <a:lstStyle>
            <a:lvl1pPr>
              <a:defRPr sz="2315"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 sz="1653">
                <a:latin typeface="+mj-lt"/>
              </a:defRPr>
            </a:lvl3pPr>
            <a:lvl4pPr>
              <a:defRPr sz="1488">
                <a:latin typeface="+mj-lt"/>
              </a:defRPr>
            </a:lvl4pPr>
            <a:lvl5pPr>
              <a:defRPr sz="1488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314458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9339" y="315429"/>
            <a:ext cx="9107050" cy="810613"/>
          </a:xfrm>
        </p:spPr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339" y="1284782"/>
            <a:ext cx="4451393" cy="81161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3" b="0" cap="all" baseline="0">
                <a:solidFill>
                  <a:schemeClr val="tx2"/>
                </a:solidFill>
              </a:defRPr>
            </a:lvl1pPr>
            <a:lvl2pPr marL="377961" indent="0">
              <a:buNone/>
              <a:defRPr sz="1653" b="1"/>
            </a:lvl2pPr>
            <a:lvl3pPr marL="755920" indent="0">
              <a:buNone/>
              <a:defRPr sz="1488" b="1"/>
            </a:lvl3pPr>
            <a:lvl4pPr marL="1133880" indent="0">
              <a:buNone/>
              <a:defRPr sz="1323" b="1"/>
            </a:lvl4pPr>
            <a:lvl5pPr marL="1511840" indent="0">
              <a:buNone/>
              <a:defRPr sz="1323" b="1"/>
            </a:lvl5pPr>
            <a:lvl6pPr marL="1889800" indent="0">
              <a:buNone/>
              <a:defRPr sz="1323" b="1"/>
            </a:lvl6pPr>
            <a:lvl7pPr marL="2267758" indent="0">
              <a:buNone/>
              <a:defRPr sz="1323" b="1"/>
            </a:lvl7pPr>
            <a:lvl8pPr marL="2645718" indent="0">
              <a:buNone/>
              <a:defRPr sz="1323" b="1"/>
            </a:lvl8pPr>
            <a:lvl9pPr marL="302367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339" y="2096397"/>
            <a:ext cx="4451393" cy="448770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2956" y="1284782"/>
            <a:ext cx="4443433" cy="81161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3" b="0" cap="all" baseline="0">
                <a:solidFill>
                  <a:schemeClr val="tx2"/>
                </a:solidFill>
              </a:defRPr>
            </a:lvl1pPr>
            <a:lvl2pPr marL="377961" indent="0">
              <a:buNone/>
              <a:defRPr sz="1653" b="1"/>
            </a:lvl2pPr>
            <a:lvl3pPr marL="755920" indent="0">
              <a:buNone/>
              <a:defRPr sz="1488" b="1"/>
            </a:lvl3pPr>
            <a:lvl4pPr marL="1133880" indent="0">
              <a:buNone/>
              <a:defRPr sz="1323" b="1"/>
            </a:lvl4pPr>
            <a:lvl5pPr marL="1511840" indent="0">
              <a:buNone/>
              <a:defRPr sz="1323" b="1"/>
            </a:lvl5pPr>
            <a:lvl6pPr marL="1889800" indent="0">
              <a:buNone/>
              <a:defRPr sz="1323" b="1"/>
            </a:lvl6pPr>
            <a:lvl7pPr marL="2267758" indent="0">
              <a:buNone/>
              <a:defRPr sz="1323" b="1"/>
            </a:lvl7pPr>
            <a:lvl8pPr marL="2645718" indent="0">
              <a:buNone/>
              <a:defRPr sz="1323" b="1"/>
            </a:lvl8pPr>
            <a:lvl9pPr marL="3023679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2956" y="2096397"/>
            <a:ext cx="4443433" cy="448770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984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63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39382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36" y="1249307"/>
            <a:ext cx="9120313" cy="5315460"/>
          </a:xfrm>
        </p:spPr>
        <p:txBody>
          <a:bodyPr>
            <a:normAutofit/>
          </a:bodyPr>
          <a:lstStyle>
            <a:lvl1pPr marL="0" indent="0">
              <a:buNone/>
              <a:tabLst>
                <a:tab pos="748045" algn="l"/>
              </a:tabLst>
              <a:defRPr sz="2315">
                <a:latin typeface="+mj-lt"/>
              </a:defRPr>
            </a:lvl1pPr>
            <a:lvl2pPr marL="166303" indent="0">
              <a:buNone/>
              <a:defRPr sz="2315">
                <a:latin typeface="+mj-lt"/>
              </a:defRPr>
            </a:lvl2pPr>
            <a:lvl3pPr marL="317487" indent="0">
              <a:buNone/>
              <a:defRPr sz="2315">
                <a:latin typeface="+mj-lt"/>
              </a:defRPr>
            </a:lvl3pPr>
            <a:lvl4pPr marL="468670" indent="0">
              <a:buNone/>
              <a:defRPr sz="2315">
                <a:latin typeface="+mj-lt"/>
              </a:defRPr>
            </a:lvl4pPr>
            <a:lvl5pPr marL="619854" indent="0">
              <a:buNone/>
              <a:defRPr sz="2315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070164" y="5874553"/>
            <a:ext cx="655922" cy="9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2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9070164" y="5874553"/>
            <a:ext cx="655922" cy="94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2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1529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6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281" y="1249307"/>
            <a:ext cx="9096424" cy="2102241"/>
          </a:xfrm>
        </p:spPr>
        <p:txBody>
          <a:bodyPr/>
          <a:lstStyle>
            <a:lvl1pPr marL="0" indent="0">
              <a:buNone/>
              <a:tabLst>
                <a:tab pos="370084" algn="l"/>
              </a:tabLst>
              <a:defRPr sz="2315">
                <a:latin typeface="+mj-lt"/>
              </a:defRPr>
            </a:lvl1pPr>
            <a:lvl2pPr>
              <a:defRPr sz="1653">
                <a:latin typeface="+mj-lt"/>
              </a:defRPr>
            </a:lvl2pPr>
            <a:lvl3pPr>
              <a:defRPr sz="1488">
                <a:latin typeface="+mj-lt"/>
              </a:defRPr>
            </a:lvl3pPr>
            <a:lvl4pPr>
              <a:defRPr sz="1323">
                <a:latin typeface="+mj-lt"/>
              </a:defRPr>
            </a:lvl4pPr>
            <a:lvl5pPr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09338" y="3540351"/>
            <a:ext cx="9120312" cy="3355089"/>
          </a:xfrm>
        </p:spPr>
        <p:txBody>
          <a:bodyPr/>
          <a:lstStyle>
            <a:lvl1pPr marL="0" indent="0">
              <a:buNone/>
              <a:tabLst>
                <a:tab pos="419955" algn="l"/>
              </a:tabLst>
              <a:defRPr sz="2315">
                <a:latin typeface="+mj-lt"/>
              </a:defRPr>
            </a:lvl1pPr>
            <a:lvl2pPr marL="166303" indent="0">
              <a:buNone/>
              <a:defRPr sz="1653">
                <a:latin typeface="+mj-lt"/>
              </a:defRPr>
            </a:lvl2pPr>
            <a:lvl3pPr marL="317487" indent="0">
              <a:buNone/>
              <a:defRPr sz="1488">
                <a:latin typeface="+mj-lt"/>
              </a:defRPr>
            </a:lvl3pPr>
            <a:lvl4pPr marL="468670" indent="0">
              <a:buNone/>
              <a:defRPr sz="1323">
                <a:latin typeface="+mj-lt"/>
              </a:defRPr>
            </a:lvl4pPr>
            <a:lvl5pPr marL="619854" indent="0">
              <a:buNone/>
              <a:defRPr sz="1323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931917"/>
            <a:ext cx="10080625" cy="627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17"/>
          </a:p>
        </p:txBody>
      </p:sp>
    </p:spTree>
    <p:extLst>
      <p:ext uri="{BB962C8B-B14F-4D97-AF65-F5344CB8AC3E}">
        <p14:creationId xmlns:p14="http://schemas.microsoft.com/office/powerpoint/2010/main" val="373354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5697"/>
            <a:ext cx="10080625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982415"/>
            <a:ext cx="10080626" cy="72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9336" y="251331"/>
            <a:ext cx="9120313" cy="809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336" y="1312689"/>
            <a:ext cx="9120313" cy="52051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60" y="7120722"/>
            <a:ext cx="204413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4" y="7120722"/>
            <a:ext cx="398760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9" y="7120722"/>
            <a:ext cx="108481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24451" y="1060501"/>
            <a:ext cx="91203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27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</p:sldLayoutIdLst>
  <p:txStyles>
    <p:titleStyle>
      <a:lvl1pPr algn="l" defTabSz="755920" rtl="0" eaLnBrk="1" latinLnBrk="0" hangingPunct="1">
        <a:lnSpc>
          <a:spcPct val="85000"/>
        </a:lnSpc>
        <a:spcBef>
          <a:spcPct val="0"/>
        </a:spcBef>
        <a:buNone/>
        <a:defRPr sz="3968" kern="1200" spc="-42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592" indent="-75592" algn="l" defTabSz="755920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1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317487" indent="-151184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2315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68670" indent="-151184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984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619854" indent="-151184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488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770354" indent="-150923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tabLst>
          <a:tab pos="3070925" algn="l"/>
        </a:tabLst>
        <a:defRPr sz="1488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909353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690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026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363" indent="-188981" algn="l" defTabSz="755920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1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2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88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4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00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758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18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679" algn="l" defTabSz="7559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hUHDIOazI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0FC10-C697-2947-A2DF-A2EAFD3D46F8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B356E-1255-4E4C-97C2-EE3DD5598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A30A8F-A71A-7F4B-953B-F6FC16A33F87}"/>
              </a:ext>
            </a:extLst>
          </p:cNvPr>
          <p:cNvSpPr txBox="1"/>
          <p:nvPr/>
        </p:nvSpPr>
        <p:spPr>
          <a:xfrm>
            <a:off x="8745583" y="6432250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666110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C6CDA-F1C7-0842-8D6F-96B7FE34786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86AF67-22CE-3A4D-BA6B-1B977D08166F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B4599-2794-E749-A4A6-901B21BF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AD4B6BA-40F9-934C-A251-210F89952201}"/>
              </a:ext>
            </a:extLst>
          </p:cNvPr>
          <p:cNvSpPr/>
          <p:nvPr/>
        </p:nvSpPr>
        <p:spPr>
          <a:xfrm>
            <a:off x="359247" y="142148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1238DD9-C010-DF42-A76B-BCD0930D6D36}"/>
              </a:ext>
            </a:extLst>
          </p:cNvPr>
          <p:cNvSpPr/>
          <p:nvPr/>
        </p:nvSpPr>
        <p:spPr>
          <a:xfrm>
            <a:off x="359247" y="2262310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65590C6-9FE1-9641-903A-768E4F8BA258}"/>
              </a:ext>
            </a:extLst>
          </p:cNvPr>
          <p:cNvSpPr/>
          <p:nvPr/>
        </p:nvSpPr>
        <p:spPr>
          <a:xfrm>
            <a:off x="361996" y="250779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DC4A4-BFBC-5A41-960A-D10D7CC0827C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44AA9-A459-4F4C-B9F1-64BE107705B7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3EC11A-C4C2-A54D-81D3-1879984FD96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79449A8F-45EC-E641-9EDE-8F7364DD2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98DC439C-33CD-B345-8730-C42566C82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7FEBF9A8-3EBF-6B4C-BC55-ECDD7FC46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09F7B59-E178-6041-BF9E-04C2979A8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F1634EC1-8CD9-8F41-9197-4339B2A9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231A7C07-6D76-C441-BF74-F845285B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E4FB8109-BA6A-5544-903A-D8CDC23A0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F4B28E17-F04C-8849-A2F9-86F84DECF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A70ADBDC-89AE-154E-AAFD-B673FB16F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FFBF86E8-6E0C-5A40-AF26-25778D96E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212AF453-D18F-5D41-B408-2BD23B9D6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89E026AA-0E6C-4A42-B987-7EC5265BF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055C28-36BB-A14E-B975-E200E857DEA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42E81C-2099-7F4B-AC9F-8B418A2F3E46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5DEED2A9-85EE-1843-9266-CEAAA1A97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822752-D724-8D46-AE44-50F756683161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7168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0298D-40C0-614B-83AB-F188D88A796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F1873-3A8D-6E44-93EC-70485F6565A4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9AA28-CBF9-014F-8549-F7CDD7A1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FC5D98E-6BA0-0348-A3A4-3025158BD025}"/>
              </a:ext>
            </a:extLst>
          </p:cNvPr>
          <p:cNvSpPr/>
          <p:nvPr/>
        </p:nvSpPr>
        <p:spPr>
          <a:xfrm>
            <a:off x="305659" y="329062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764FB3-3FD0-244D-B9D6-362AC61A2365}"/>
              </a:ext>
            </a:extLst>
          </p:cNvPr>
          <p:cNvSpPr/>
          <p:nvPr/>
        </p:nvSpPr>
        <p:spPr>
          <a:xfrm>
            <a:off x="305659" y="364214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364AC-F569-7744-AD60-3527244E4842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98208-2AD9-D845-967D-01BF90B17E99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FDFE4-4461-F547-94A1-B19401A90C60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9E3D80-6A83-E247-934D-BC429764D018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E0BC35B-E001-2149-B3D8-04AB28CC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19EBAEE6-BC5A-6D4C-BA10-1AA7047A6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93B1C1D-03FD-BA48-BDAD-FB608B3FF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5AA03D0F-1787-3044-8487-90F6E09F3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9840F770-1463-9242-8B36-C322F8D9D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73E2485-C358-F542-80C0-0D909DB6C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0D4100C8-E214-B94A-B8CC-8310EA5F8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E7BCC21-14F6-5E47-8BDA-292583982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91D97143-0F3E-FE4B-97F1-EECF9AB3E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551167C2-C369-2047-A6A5-045F71282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21" name="Text Box 13">
              <a:extLst>
                <a:ext uri="{FF2B5EF4-FFF2-40B4-BE49-F238E27FC236}">
                  <a16:creationId xmlns:a16="http://schemas.microsoft.com/office/drawing/2014/main" id="{78B7CEB7-A507-B044-B78A-5DB86A773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26EB0A1-6ABF-1A41-A84D-5630D9F5B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47B737-6DF0-8644-912E-A4A700774615}"/>
              </a:ext>
            </a:extLst>
          </p:cNvPr>
          <p:cNvCxnSpPr>
            <a:stCxn id="9" idx="2"/>
            <a:endCxn id="11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D7734E-B527-0D48-B210-58D2040E6ED5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7D7F7736-A4A6-694D-A6C3-A4D9C508C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C49FC2-6868-2547-B59D-F655977196FA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7" name="Text Box 38">
            <a:extLst>
              <a:ext uri="{FF2B5EF4-FFF2-40B4-BE49-F238E27FC236}">
                <a16:creationId xmlns:a16="http://schemas.microsoft.com/office/drawing/2014/main" id="{2DE43D64-2B9F-4D4E-80C8-2725C2375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63C00A-23E4-0F42-B06E-CA3C4EA35779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18D333-287F-EC42-BD81-0999A1508C3A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</p:spTree>
    <p:extLst>
      <p:ext uri="{BB962C8B-B14F-4D97-AF65-F5344CB8AC3E}">
        <p14:creationId xmlns:p14="http://schemas.microsoft.com/office/powerpoint/2010/main" val="333832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FEE2E-C54C-9F48-98B5-5093366C7E0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24F5DA-47C8-814F-9307-7E0CC113636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1416C-03C8-CA43-82C1-BD4ACEC1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B9C98-E6AA-AE4B-B21E-AF5AD915B4D2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AA1DF5-EAA2-8442-92D3-F837EDF9B9C1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74AF8BA5-9F12-BA46-AA3C-5DA7FA01D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595EFD5D-DD2D-4E47-AE5F-7328A52D2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7353FE39-38EC-334F-A967-138045AA0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A525ACB6-C681-4B47-A087-AD679EE4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518A4766-87FC-714C-BAA5-BD2EF6998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9D5857BC-829B-8B4A-AB36-453274964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30A3B72F-0EE2-5648-9278-6A96E22CA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9F1531BE-5AB5-7C4E-B1E8-9281554D2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559EA055-8A37-FF44-9922-1143CCE55E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AA8B271C-0362-354E-9AD5-86D6D971B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9AB202CC-F878-394B-8FC5-764D85080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E2D66AB0-C53B-7140-AC00-106F16FF3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C672BB-9337-4442-B3DF-2C184CEA549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6AF67C-BBCE-B24A-A65D-0CC4014C4FF6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41D94352-55FE-704B-9C5B-46F5479F3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63D46-83A8-E44B-8EC8-AC46A32AAF79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523D62E6-74A3-0844-9E39-3A27ED661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DCC55-DD05-2746-ABA0-2046FDF3719B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5CCBDCDD-C619-4246-A5CD-05DAB4407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5CD1AFA-471E-634F-A93A-2906E968E23F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46554741-B30E-8B4A-AD1E-DD134F31A0AC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02E393E-C8C6-924B-965C-BDD5A86CB93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3A789-03C9-5A4A-B0F9-616C2DE744D2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B2862E-924C-9543-8AD0-86BB5BA81579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66D3CC-B4C9-074A-8EFC-66A921060A87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63405D-09B0-194C-B9DA-839AF088E828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588F-9A26-AD45-9C04-69A36D027893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FBB7FE-707C-EC43-B18A-F3317C4ACD50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AC8B7967-0922-364F-BFBD-90CC6872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7FE999-F6BD-364A-A6C7-7714813ED196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889130-5F72-8D40-B2E0-2777B5CD640B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8611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4" grpId="0"/>
      <p:bldP spid="35" grpId="0" animBg="1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9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884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1B75D-C4A8-8842-A979-DFFB9F940175}"/>
              </a:ext>
            </a:extLst>
          </p:cNvPr>
          <p:cNvSpPr txBox="1"/>
          <p:nvPr/>
        </p:nvSpPr>
        <p:spPr bwMode="auto">
          <a:xfrm>
            <a:off x="7657211" y="3991350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8695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932434" y="473557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C74CC57-2A0E-6B40-A061-00C807A15AA8}"/>
              </a:ext>
            </a:extLst>
          </p:cNvPr>
          <p:cNvSpPr/>
          <p:nvPr/>
        </p:nvSpPr>
        <p:spPr>
          <a:xfrm>
            <a:off x="932434" y="4983533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79D54-735A-634A-94E3-04EC653ED9E8}"/>
              </a:ext>
            </a:extLst>
          </p:cNvPr>
          <p:cNvSpPr txBox="1"/>
          <p:nvPr/>
        </p:nvSpPr>
        <p:spPr>
          <a:xfrm>
            <a:off x="8780193" y="6153069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E6A9C78-CBA9-2B4E-A6F8-4A741BA25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7832" y="6503734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CA77DC-2B6B-F34E-93ED-438287EC209A}"/>
              </a:ext>
            </a:extLst>
          </p:cNvPr>
          <p:cNvSpPr txBox="1"/>
          <p:nvPr/>
        </p:nvSpPr>
        <p:spPr bwMode="auto">
          <a:xfrm>
            <a:off x="8891285" y="6541317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1B75D-C4A8-8842-A979-DFFB9F940175}"/>
              </a:ext>
            </a:extLst>
          </p:cNvPr>
          <p:cNvSpPr txBox="1"/>
          <p:nvPr/>
        </p:nvSpPr>
        <p:spPr bwMode="auto">
          <a:xfrm>
            <a:off x="7657211" y="3991350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D3FFB5-5DBE-5848-9CF6-129AB57985CB}"/>
              </a:ext>
            </a:extLst>
          </p:cNvPr>
          <p:cNvSpPr txBox="1"/>
          <p:nvPr/>
        </p:nvSpPr>
        <p:spPr bwMode="auto">
          <a:xfrm>
            <a:off x="7657211" y="4408146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196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28" grpId="0" animBg="1"/>
      <p:bldP spid="33" grpId="0"/>
      <p:bldP spid="34" grpId="0" animBg="1"/>
      <p:bldP spid="35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A795D-133F-024C-82E0-DCD8EAE3CA0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F85043-0442-384B-B150-C36423D54E3D}"/>
              </a:ext>
            </a:extLst>
          </p:cNvPr>
          <p:cNvSpPr/>
          <p:nvPr/>
        </p:nvSpPr>
        <p:spPr>
          <a:xfrm>
            <a:off x="671763" y="1145246"/>
            <a:ext cx="6704638" cy="480131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endParaRPr lang="en-US" sz="1800" dirty="0">
              <a:solidFill>
                <a:srgbClr val="931A6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"Hi mom"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length method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6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example of </a:t>
            </a:r>
            <a:r>
              <a:rPr lang="en-US" sz="1800" dirty="0" err="1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getCharAt</a:t>
            </a:r>
            <a:endParaRPr lang="en-US" sz="1800" dirty="0">
              <a:solidFill>
                <a:srgbClr val="4E907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  <a:endParaRPr lang="en-US" sz="1800" dirty="0">
              <a:solidFill>
                <a:srgbClr val="7E50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firstLetter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prints 'H'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800" dirty="0">
                <a:solidFill>
                  <a:srgbClr val="4E90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loop that prints letters one-by-one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lvl="0"/>
            <a:r>
              <a:rPr lang="en-US" sz="1800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931A6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.charAt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7E50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0DA16-6533-864A-AB85-C814F12E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211" y="1145246"/>
            <a:ext cx="2184400" cy="461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FFF1-99D6-A84B-9CF6-72BD9BB1AB74}"/>
              </a:ext>
            </a:extLst>
          </p:cNvPr>
          <p:cNvSpPr txBox="1"/>
          <p:nvPr/>
        </p:nvSpPr>
        <p:spPr bwMode="auto">
          <a:xfrm>
            <a:off x="160777" y="6002879"/>
            <a:ext cx="11496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7A1479-D896-BD44-B3A8-1CB5640394D7}"/>
              </a:ext>
            </a:extLst>
          </p:cNvPr>
          <p:cNvGrpSpPr/>
          <p:nvPr/>
        </p:nvGrpSpPr>
        <p:grpSpPr>
          <a:xfrm>
            <a:off x="1161528" y="6386573"/>
            <a:ext cx="3886200" cy="1136650"/>
            <a:chOff x="2743200" y="5881687"/>
            <a:chExt cx="3886200" cy="1136650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B4204113-4550-2D46-8752-86B8734F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H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768EB6D-F0E4-7C44-8C86-DAC51DC9C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i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D79659-0C0B-544F-802A-C459E3352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 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05976DB-8833-CD40-B526-B0D3F86B3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DDFE93F6-95C3-814F-AD63-3EFCCA15D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o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03BB1A26-AA46-A343-A91A-F862F6E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Courier New" panose="02070309020205020404" pitchFamily="49" charset="0"/>
                  <a:ea typeface="Droid Sans Fallback" charset="0"/>
                  <a:cs typeface="Courier New" panose="02070309020205020404" pitchFamily="49" charset="0"/>
                </a:rPr>
                <a:t>m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4AE6F1F-899F-7A4C-8A71-67C09C1385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 dirty="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07F6801A-4B1C-0747-82CD-B4B320387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9297AE8E-73A5-4F4B-A763-AE9C488C6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D96C62BB-E94A-AF48-A5A5-2CFC78CB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FF5099BF-2024-0943-B3F4-131316C68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8" name="Text Box 14">
              <a:extLst>
                <a:ext uri="{FF2B5EF4-FFF2-40B4-BE49-F238E27FC236}">
                  <a16:creationId xmlns:a16="http://schemas.microsoft.com/office/drawing/2014/main" id="{BEDE23EA-404C-3041-B918-755211D9E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000">
                  <a:solidFill>
                    <a:srgbClr val="000000"/>
                  </a:solidFill>
                  <a:latin typeface="+mj-lt"/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4565CE-9525-604B-BFE2-79E840F41441}"/>
              </a:ext>
            </a:extLst>
          </p:cNvPr>
          <p:cNvCxnSpPr>
            <a:stCxn id="5" idx="2"/>
            <a:endCxn id="7" idx="1"/>
          </p:cNvCxnSpPr>
          <p:nvPr/>
        </p:nvCxnSpPr>
        <p:spPr>
          <a:xfrm>
            <a:off x="735614" y="6372211"/>
            <a:ext cx="425914" cy="338212"/>
          </a:xfrm>
          <a:prstGeom prst="straightConnector1">
            <a:avLst/>
          </a:prstGeom>
          <a:ln w="317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90CDD5-680F-0E48-960C-63C7F029F94B}"/>
              </a:ext>
            </a:extLst>
          </p:cNvPr>
          <p:cNvSpPr txBox="1"/>
          <p:nvPr/>
        </p:nvSpPr>
        <p:spPr>
          <a:xfrm>
            <a:off x="5245523" y="614773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1" name="Text Box 38">
            <a:extLst>
              <a:ext uri="{FF2B5EF4-FFF2-40B4-BE49-F238E27FC236}">
                <a16:creationId xmlns:a16="http://schemas.microsoft.com/office/drawing/2014/main" id="{127A7771-7AFD-6147-8D16-A5FF8F733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1" y="6491116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A6C72C-DC0B-3041-80B6-0FD65E8618D2}"/>
              </a:ext>
            </a:extLst>
          </p:cNvPr>
          <p:cNvSpPr txBox="1"/>
          <p:nvPr/>
        </p:nvSpPr>
        <p:spPr>
          <a:xfrm>
            <a:off x="6410388" y="5923190"/>
            <a:ext cx="10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id="{09B0AC18-E8EC-654B-B1CC-7384A5882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111" y="6488241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solidFill>
                <a:srgbClr val="0432FF"/>
              </a:solidFill>
              <a:latin typeface="Courier New" pitchFamily="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BD1DC0-4332-2E4C-A4E3-CAE99C8C4FCE}"/>
              </a:ext>
            </a:extLst>
          </p:cNvPr>
          <p:cNvSpPr txBox="1"/>
          <p:nvPr/>
        </p:nvSpPr>
        <p:spPr>
          <a:xfrm>
            <a:off x="7657271" y="6158673"/>
            <a:ext cx="9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25" name="Text Box 38">
            <a:extLst>
              <a:ext uri="{FF2B5EF4-FFF2-40B4-BE49-F238E27FC236}">
                <a16:creationId xmlns:a16="http://schemas.microsoft.com/office/drawing/2014/main" id="{D820D36B-06E4-1D42-9239-680FF163E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549" y="649558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endParaRPr lang="en-US" sz="3200" b="1" dirty="0">
              <a:latin typeface="Courier New" pitchFamily="1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CCB707E-29A1-104B-A8DA-17BAFC167809}"/>
              </a:ext>
            </a:extLst>
          </p:cNvPr>
          <p:cNvSpPr/>
          <p:nvPr/>
        </p:nvSpPr>
        <p:spPr>
          <a:xfrm>
            <a:off x="249799" y="444037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05F8976B-9B34-1044-A782-B850D99BCC49}"/>
              </a:ext>
            </a:extLst>
          </p:cNvPr>
          <p:cNvSpPr/>
          <p:nvPr/>
        </p:nvSpPr>
        <p:spPr>
          <a:xfrm>
            <a:off x="249799" y="528139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83DBD-8E2E-D345-9C8D-D5E11141F52A}"/>
              </a:ext>
            </a:extLst>
          </p:cNvPr>
          <p:cNvSpPr txBox="1"/>
          <p:nvPr/>
        </p:nvSpPr>
        <p:spPr bwMode="auto">
          <a:xfrm>
            <a:off x="7657211" y="1445042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46F73F-A837-6941-A270-E55827BD5A23}"/>
              </a:ext>
            </a:extLst>
          </p:cNvPr>
          <p:cNvSpPr txBox="1"/>
          <p:nvPr/>
        </p:nvSpPr>
        <p:spPr bwMode="auto">
          <a:xfrm>
            <a:off x="5602255" y="652149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3FECD-A441-364B-8CE4-640897EEDC9A}"/>
              </a:ext>
            </a:extLst>
          </p:cNvPr>
          <p:cNvSpPr txBox="1"/>
          <p:nvPr/>
        </p:nvSpPr>
        <p:spPr bwMode="auto">
          <a:xfrm>
            <a:off x="7657211" y="1804329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152E6-37BE-674C-A08B-CC81AF31D373}"/>
              </a:ext>
            </a:extLst>
          </p:cNvPr>
          <p:cNvSpPr txBox="1"/>
          <p:nvPr/>
        </p:nvSpPr>
        <p:spPr bwMode="auto">
          <a:xfrm>
            <a:off x="6561560" y="6523114"/>
            <a:ext cx="737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212D3-F729-BA49-9320-353AABAAEB70}"/>
              </a:ext>
            </a:extLst>
          </p:cNvPr>
          <p:cNvSpPr txBox="1"/>
          <p:nvPr/>
        </p:nvSpPr>
        <p:spPr bwMode="auto">
          <a:xfrm>
            <a:off x="7657211" y="218528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41B93-51AA-F24B-9F6B-256910C108EC}"/>
              </a:ext>
            </a:extLst>
          </p:cNvPr>
          <p:cNvSpPr txBox="1"/>
          <p:nvPr/>
        </p:nvSpPr>
        <p:spPr bwMode="auto">
          <a:xfrm>
            <a:off x="7979749" y="6541317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D39778-6445-7844-8200-62F0E10CBA44}"/>
              </a:ext>
            </a:extLst>
          </p:cNvPr>
          <p:cNvSpPr txBox="1"/>
          <p:nvPr/>
        </p:nvSpPr>
        <p:spPr bwMode="auto">
          <a:xfrm>
            <a:off x="7657211" y="2579114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1DE79-BC88-3F4F-ABB9-B3979609F77B}"/>
              </a:ext>
            </a:extLst>
          </p:cNvPr>
          <p:cNvSpPr txBox="1"/>
          <p:nvPr/>
        </p:nvSpPr>
        <p:spPr bwMode="auto">
          <a:xfrm>
            <a:off x="7657211" y="303315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66A1B3-37ED-0847-8DAF-58CFFC027E0D}"/>
              </a:ext>
            </a:extLst>
          </p:cNvPr>
          <p:cNvSpPr txBox="1"/>
          <p:nvPr/>
        </p:nvSpPr>
        <p:spPr bwMode="auto">
          <a:xfrm>
            <a:off x="7657211" y="3588023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01B75D-C4A8-8842-A979-DFFB9F940175}"/>
              </a:ext>
            </a:extLst>
          </p:cNvPr>
          <p:cNvSpPr txBox="1"/>
          <p:nvPr/>
        </p:nvSpPr>
        <p:spPr bwMode="auto">
          <a:xfrm>
            <a:off x="7657211" y="3991350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D3FFB5-5DBE-5848-9CF6-129AB57985CB}"/>
              </a:ext>
            </a:extLst>
          </p:cNvPr>
          <p:cNvSpPr txBox="1"/>
          <p:nvPr/>
        </p:nvSpPr>
        <p:spPr bwMode="auto">
          <a:xfrm>
            <a:off x="7657211" y="4408146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6231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AF7A1D-E475-3647-BCC2-251426F5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22" y="1467923"/>
            <a:ext cx="6042180" cy="4623828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B1512E2-A1CD-A24E-B304-82B243B7B33A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Final Project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7BB84E-2B12-FE4F-B29D-570F3E956BCE}"/>
              </a:ext>
            </a:extLst>
          </p:cNvPr>
          <p:cNvSpPr/>
          <p:nvPr/>
        </p:nvSpPr>
        <p:spPr>
          <a:xfrm>
            <a:off x="3239637" y="4773939"/>
            <a:ext cx="3751727" cy="530548"/>
          </a:xfrm>
          <a:prstGeom prst="rect">
            <a:avLst/>
          </a:prstGeom>
          <a:solidFill>
            <a:srgbClr val="1012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6365E-02C5-6947-87FB-039E5A26B24C}"/>
              </a:ext>
            </a:extLst>
          </p:cNvPr>
          <p:cNvSpPr txBox="1"/>
          <p:nvPr/>
        </p:nvSpPr>
        <p:spPr>
          <a:xfrm>
            <a:off x="8745583" y="6432250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64035-E5F8-C849-902F-9154343C06D8}"/>
              </a:ext>
            </a:extLst>
          </p:cNvPr>
          <p:cNvSpPr txBox="1"/>
          <p:nvPr/>
        </p:nvSpPr>
        <p:spPr bwMode="auto">
          <a:xfrm>
            <a:off x="3525679" y="6504764"/>
            <a:ext cx="31796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 a deep breath…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6B5BB-9054-3142-AA55-E62858E673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94" y="5871378"/>
            <a:ext cx="2363859" cy="152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76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1009651" y="2279736"/>
            <a:ext cx="8222032" cy="4127413"/>
          </a:xfrm>
          <a:ln/>
        </p:spPr>
        <p:txBody>
          <a:bodyPr/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letterA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'A'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plus   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'+'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zero   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'0'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space  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 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newLine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'\n'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  <a:r>
              <a:rPr lang="en-US" altLang="en-US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first =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text.charAt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letter A,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ASCII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9590" y="5793772"/>
            <a:ext cx="480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314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‘0’ -&gt; ‘9’ are sequential.</a:t>
            </a:r>
          </a:p>
          <a:p>
            <a:pPr algn="ctr"/>
            <a:endParaRPr lang="en-US" sz="3968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1552754" y="1197146"/>
            <a:ext cx="7401464" cy="40934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("Line: "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str.charAt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("Original first char: "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Character.toUpperCase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("Uppercase first char: "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Character.isLetter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"It</a:t>
            </a:r>
            <a:r>
              <a:rPr lang="mr-IN" altLang="en-US" sz="2000" dirty="0">
                <a:solidFill>
                  <a:srgbClr val="0432FF"/>
                </a:solidFill>
                <a:latin typeface="Courier New" panose="02070309020205020404" pitchFamily="49" charset="0"/>
              </a:rPr>
              <a:t>’</a:t>
            </a:r>
            <a:r>
              <a:rPr lang="en-US" altLang="en-US" sz="20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a letter!"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Character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Character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6146" name="Picture 2" descr="mage result for big red x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01" y="1383963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e result for green checkmark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401" y="4222656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A863A509-7234-9945-A159-2668E8849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652" y="1196094"/>
            <a:ext cx="5553548" cy="1484102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 </a:t>
            </a:r>
            <a:r>
              <a:rPr lang="en-US" altLang="en-US" sz="2200" dirty="0" err="1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Character.toUpperCase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println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32D46F32-4DF6-8F46-8F6E-785583DFA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2765" y="4003578"/>
            <a:ext cx="5572435" cy="1484102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 </a:t>
            </a:r>
            <a:r>
              <a:rPr lang="en-US" altLang="en-US" sz="2200" dirty="0" err="1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'a’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en-US" sz="2200" dirty="0" err="1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Character.toUpperCase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println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2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</a:t>
            </a:r>
            <a:r>
              <a:rPr lang="en-US" altLang="en-US" sz="22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1F6599-CCB0-7345-A6CF-1AAB1A5976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297" y="1802698"/>
            <a:ext cx="1547481" cy="1192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42839-8F20-6043-BEED-C4FD42737517}"/>
              </a:ext>
            </a:extLst>
          </p:cNvPr>
          <p:cNvSpPr txBox="1"/>
          <p:nvPr/>
        </p:nvSpPr>
        <p:spPr bwMode="auto">
          <a:xfrm>
            <a:off x="7594320" y="2104994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8BC6C-B260-EE44-8670-4A77D8BC5178}"/>
              </a:ext>
            </a:extLst>
          </p:cNvPr>
          <p:cNvSpPr txBox="1"/>
          <p:nvPr/>
        </p:nvSpPr>
        <p:spPr bwMode="auto">
          <a:xfrm>
            <a:off x="7456297" y="1209062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882886-CD44-4B4C-BE5D-A6FC82D66B4B}"/>
              </a:ext>
            </a:extLst>
          </p:cNvPr>
          <p:cNvSpPr/>
          <p:nvPr/>
        </p:nvSpPr>
        <p:spPr>
          <a:xfrm>
            <a:off x="7888883" y="1184355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CC794-5F8A-6947-9392-593C67581B4D}"/>
              </a:ext>
            </a:extLst>
          </p:cNvPr>
          <p:cNvSpPr txBox="1"/>
          <p:nvPr/>
        </p:nvSpPr>
        <p:spPr bwMode="auto">
          <a:xfrm>
            <a:off x="5064173" y="1341033"/>
            <a:ext cx="36901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A9A20-E5A6-2E48-BDFF-A42C9EEEAF90}"/>
              </a:ext>
            </a:extLst>
          </p:cNvPr>
          <p:cNvSpPr txBox="1"/>
          <p:nvPr/>
        </p:nvSpPr>
        <p:spPr bwMode="auto">
          <a:xfrm>
            <a:off x="2851198" y="5746610"/>
            <a:ext cx="3385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5FC13-8007-FC46-8FD1-8D63CF8FA35D}"/>
              </a:ext>
            </a:extLst>
          </p:cNvPr>
          <p:cNvSpPr/>
          <p:nvPr/>
        </p:nvSpPr>
        <p:spPr>
          <a:xfrm>
            <a:off x="3197519" y="5721903"/>
            <a:ext cx="918944" cy="4572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EE53FC-4DC0-8346-A4FB-9C6FB299D1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3185" y="5712570"/>
            <a:ext cx="1547481" cy="1192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9A0A05-B88A-9B45-9387-2D6017BD44A7}"/>
              </a:ext>
            </a:extLst>
          </p:cNvPr>
          <p:cNvSpPr txBox="1"/>
          <p:nvPr/>
        </p:nvSpPr>
        <p:spPr bwMode="auto">
          <a:xfrm>
            <a:off x="5571208" y="6014866"/>
            <a:ext cx="369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39D44-D89A-C247-83A5-7A5823A00F31}"/>
              </a:ext>
            </a:extLst>
          </p:cNvPr>
          <p:cNvSpPr txBox="1"/>
          <p:nvPr/>
        </p:nvSpPr>
        <p:spPr bwMode="auto">
          <a:xfrm>
            <a:off x="4259029" y="4288476"/>
            <a:ext cx="36901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A3A23-0270-E448-AEEC-21D90C77DBCB}"/>
              </a:ext>
            </a:extLst>
          </p:cNvPr>
          <p:cNvSpPr txBox="1"/>
          <p:nvPr/>
        </p:nvSpPr>
        <p:spPr bwMode="auto">
          <a:xfrm>
            <a:off x="3479101" y="5746610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257C30EB-A235-4445-B771-F5DB991C7F9D}"/>
              </a:ext>
            </a:extLst>
          </p:cNvPr>
          <p:cNvSpPr/>
          <p:nvPr/>
        </p:nvSpPr>
        <p:spPr>
          <a:xfrm>
            <a:off x="4073686" y="3112675"/>
            <a:ext cx="1108710" cy="53721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3C1D4-B1C1-FB49-A7D1-3B59D59DF7AB}"/>
              </a:ext>
            </a:extLst>
          </p:cNvPr>
          <p:cNvSpPr txBox="1"/>
          <p:nvPr/>
        </p:nvSpPr>
        <p:spPr bwMode="auto">
          <a:xfrm>
            <a:off x="3472485" y="5717438"/>
            <a:ext cx="369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28156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83 -0.00399 -0.0115 -0.00756 -0.01717 -0.01155 C -0.02016 -0.01365 -0.02268 -0.01659 -0.02583 -0.01848 C -0.02898 -0.02037 -0.0326 -0.02121 -0.03607 -0.02289 C -0.0389 -0.02436 -0.04158 -0.02625 -0.04457 -0.02751 C -0.05811 -0.03297 -0.04819 -0.02688 -0.06 -0.03213 C -0.07654 -0.03948 -0.06016 -0.03486 -0.07874 -0.03885 C -0.08914 -0.03675 -0.09953 -0.03528 -0.10961 -0.03213 C -0.11166 -0.0315 -0.11276 -0.02793 -0.11481 -0.02751 C -0.11764 -0.02709 -0.12047 -0.02919 -0.12331 -0.02982 C -0.12788 -0.03066 -0.13244 -0.03171 -0.13701 -0.03213 C -0.14662 -0.03318 -0.15638 -0.0336 -0.16614 -0.03444 C -0.17465 -0.0336 -0.18315 -0.03339 -0.19181 -0.03213 C -0.19575 -0.0315 -0.20032 -0.02688 -0.20378 -0.0252 C -0.20599 -0.02415 -0.20835 -0.02373 -0.21055 -0.02289 C -0.21229 -0.02142 -0.21386 -0.01953 -0.21575 -0.01848 C -0.21906 -0.01638 -0.22599 -0.01386 -0.22599 -0.01386 L -0.23103 -0.00924 " pathEditMode="relative" ptsTypes="AAAAAAAAAAAAAAAAAA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8" grpId="0" animBg="1"/>
      <p:bldP spid="18" grpId="1" animBg="1"/>
      <p:bldP spid="20" grpId="0"/>
      <p:bldP spid="21" grpId="0" animBg="1"/>
      <p:bldP spid="23" grpId="0"/>
      <p:bldP spid="19" grpId="1" animBg="1"/>
      <p:bldP spid="19" grpId="2" animBg="1"/>
      <p:bldP spid="19" grpId="3" animBg="1"/>
      <p:bldP spid="24" grpId="0"/>
      <p:bldP spid="26" grpId="0" animBg="1"/>
      <p:bldP spid="27" grpId="0"/>
      <p:bldP spid="2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isUpperCase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isWhitespace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Character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4824" y="2241233"/>
            <a:ext cx="9070975" cy="4105779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Java strings are </a:t>
            </a:r>
            <a:r>
              <a:rPr lang="en-US" altLang="en-US" sz="2800" b="1" i="1" dirty="0">
                <a:solidFill>
                  <a:schemeClr val="accent1">
                    <a:lumMod val="75000"/>
                  </a:schemeClr>
                </a:solidFill>
              </a:rPr>
              <a:t>immutable</a:t>
            </a:r>
            <a:r>
              <a:rPr lang="en-US" altLang="en-US" sz="2800" dirty="0"/>
              <a:t>: once a string has been created </a:t>
            </a:r>
            <a:r>
              <a:rPr lang="en-US" altLang="en-US" sz="2800" b="1" dirty="0"/>
              <a:t>you cannot set characters</a:t>
            </a:r>
            <a:r>
              <a:rPr lang="en-US" altLang="en-US" sz="2800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i="1" dirty="0">
                <a:solidFill>
                  <a:schemeClr val="accent1">
                    <a:lumMod val="75000"/>
                  </a:schemeClr>
                </a:solidFill>
              </a:rPr>
              <a:t>Create a new string </a:t>
            </a:r>
            <a:r>
              <a:rPr lang="en-US" altLang="en-US" sz="2800" dirty="0"/>
              <a:t>holding the new value you want it to have via concatenation (+).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Reassigning the </a:t>
            </a:r>
            <a:r>
              <a:rPr lang="en-US" altLang="en-US" sz="2800" dirty="0">
                <a:latin typeface="Ubuntu Mono" charset="0"/>
              </a:rPr>
              <a:t>String</a:t>
            </a:r>
            <a:r>
              <a:rPr lang="en-US" altLang="en-US" sz="2800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i="1" dirty="0">
                <a:solidFill>
                  <a:schemeClr val="accent1">
                    <a:lumMod val="75000"/>
                  </a:schemeClr>
                </a:solidFill>
              </a:rPr>
              <a:t>Important consequence</a:t>
            </a:r>
            <a:r>
              <a:rPr lang="en-US" altLang="en-US" sz="2800" dirty="0"/>
              <a:t>: if you pass a </a:t>
            </a:r>
            <a:r>
              <a:rPr lang="en-US" altLang="en-US" sz="2800" dirty="0">
                <a:latin typeface="Ubuntu Mono" charset="0"/>
              </a:rPr>
              <a:t>String</a:t>
            </a:r>
            <a:r>
              <a:rPr lang="en-US" altLang="en-US" sz="2800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Strings are Immutable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936676" y="1178245"/>
            <a:ext cx="7948733" cy="224676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000" b="1" dirty="0">
                <a:solidFill>
                  <a:srgbClr val="7030A0"/>
                </a:solidFill>
              </a:rPr>
              <a:t>public void </a:t>
            </a:r>
            <a:r>
              <a:rPr lang="en-US" altLang="en-US" sz="2000" dirty="0"/>
              <a:t>run() {</a:t>
            </a:r>
          </a:p>
          <a:p>
            <a:r>
              <a:rPr lang="en-US" altLang="en-US" sz="2000" dirty="0"/>
              <a:t>   String s1 = </a:t>
            </a:r>
            <a:r>
              <a:rPr lang="en-US" altLang="en-US" sz="2000" dirty="0">
                <a:solidFill>
                  <a:srgbClr val="0432FF"/>
                </a:solidFill>
              </a:rPr>
              <a:t>"Breakout"</a:t>
            </a:r>
            <a:r>
              <a:rPr lang="en-US" altLang="en-US" sz="2000" dirty="0"/>
              <a:t>;</a:t>
            </a:r>
          </a:p>
          <a:p>
            <a:r>
              <a:rPr lang="en-US" altLang="en-US" sz="2000" dirty="0"/>
              <a:t>   String s2 = </a:t>
            </a:r>
            <a:r>
              <a:rPr lang="en-US" altLang="en-US" sz="2000" dirty="0">
                <a:solidFill>
                  <a:srgbClr val="0432FF"/>
                </a:solidFill>
              </a:rPr>
              <a:t>"it was awesome"</a:t>
            </a:r>
            <a:r>
              <a:rPr lang="en-US" altLang="en-US" sz="2000" dirty="0"/>
              <a:t>;</a:t>
            </a:r>
          </a:p>
          <a:p>
            <a:r>
              <a:rPr lang="en-US" altLang="en-US" sz="2000" dirty="0"/>
              <a:t>   String s3 = </a:t>
            </a:r>
            <a:r>
              <a:rPr lang="en-US" altLang="en-US" sz="2000" dirty="0">
                <a:solidFill>
                  <a:srgbClr val="0432FF"/>
                </a:solidFill>
              </a:rPr>
              <a:t>"I crushed "</a:t>
            </a:r>
            <a:r>
              <a:rPr lang="en-US" altLang="en-US" sz="2000" dirty="0"/>
              <a:t> + s1 + </a:t>
            </a:r>
            <a:r>
              <a:rPr lang="en-US" altLang="en-US" sz="2000" dirty="0">
                <a:solidFill>
                  <a:srgbClr val="0432FF"/>
                </a:solidFill>
              </a:rPr>
              <a:t>" and "</a:t>
            </a:r>
            <a:r>
              <a:rPr lang="en-US" altLang="en-US" sz="2000" dirty="0"/>
              <a:t> + s2;</a:t>
            </a:r>
          </a:p>
          <a:p>
            <a:endParaRPr lang="en-US" altLang="en-US" sz="2000" dirty="0"/>
          </a:p>
          <a:p>
            <a:r>
              <a:rPr lang="en-US" altLang="en-US" sz="2000" dirty="0"/>
              <a:t>   </a:t>
            </a:r>
            <a:r>
              <a:rPr lang="en-US" altLang="en-US" sz="2000" dirty="0" err="1"/>
              <a:t>println</a:t>
            </a:r>
            <a:r>
              <a:rPr lang="en-US" altLang="en-US" sz="2000" dirty="0"/>
              <a:t>(s3);</a:t>
            </a:r>
          </a:p>
          <a:p>
            <a:r>
              <a:rPr lang="en-US" altLang="en-US" sz="2000" dirty="0"/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b="1" dirty="0">
                <a:latin typeface="Century Gothic" panose="020B0502020202020204" pitchFamily="34" charset="0"/>
                <a:cs typeface="Calibri"/>
              </a:rPr>
              <a:t>Strings are often made through concatenation</a:t>
            </a:r>
            <a:endParaRPr lang="en-US" sz="32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752B7-57F2-D344-8399-76FA8F888F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3269" y="5825129"/>
            <a:ext cx="6712140" cy="111260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60164C-2121-E747-A5F1-057C48579693}"/>
              </a:ext>
            </a:extLst>
          </p:cNvPr>
          <p:cNvSpPr txBox="1"/>
          <p:nvPr/>
        </p:nvSpPr>
        <p:spPr bwMode="auto">
          <a:xfrm>
            <a:off x="2103609" y="6109776"/>
            <a:ext cx="61750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crushed Breakout and it was awesome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37318-FCC2-0F42-BF85-C8ACE0722473}"/>
              </a:ext>
            </a:extLst>
          </p:cNvPr>
          <p:cNvSpPr txBox="1"/>
          <p:nvPr/>
        </p:nvSpPr>
        <p:spPr bwMode="auto">
          <a:xfrm>
            <a:off x="1214523" y="3757184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0C3F1-E02A-6B45-ABBE-144000AC1191}"/>
              </a:ext>
            </a:extLst>
          </p:cNvPr>
          <p:cNvSpPr txBox="1"/>
          <p:nvPr/>
        </p:nvSpPr>
        <p:spPr bwMode="auto">
          <a:xfrm>
            <a:off x="2419303" y="3760156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"Breakout"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A6E25B-492B-C243-A99E-17D582DDEEC5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1706966" y="3957239"/>
            <a:ext cx="712337" cy="2972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709449C-433B-0E4E-8072-357566B5F418}"/>
              </a:ext>
            </a:extLst>
          </p:cNvPr>
          <p:cNvSpPr txBox="1"/>
          <p:nvPr/>
        </p:nvSpPr>
        <p:spPr bwMode="auto">
          <a:xfrm>
            <a:off x="1214523" y="4338794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099D5-EC77-7C4B-9421-8DFB080689C6}"/>
              </a:ext>
            </a:extLst>
          </p:cNvPr>
          <p:cNvSpPr txBox="1"/>
          <p:nvPr/>
        </p:nvSpPr>
        <p:spPr bwMode="auto">
          <a:xfrm>
            <a:off x="2419303" y="4341766"/>
            <a:ext cx="26468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"it was awesome"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1AF56C-206B-AF40-9750-ED1C241F3A3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1706966" y="4538849"/>
            <a:ext cx="712337" cy="2972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E950821-9739-B148-A423-8B0C1F530C19}"/>
              </a:ext>
            </a:extLst>
          </p:cNvPr>
          <p:cNvSpPr txBox="1"/>
          <p:nvPr/>
        </p:nvSpPr>
        <p:spPr bwMode="auto">
          <a:xfrm>
            <a:off x="1214523" y="4933015"/>
            <a:ext cx="4924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676F8-0FFE-9B4F-A282-A99188A2255B}"/>
              </a:ext>
            </a:extLst>
          </p:cNvPr>
          <p:cNvSpPr txBox="1"/>
          <p:nvPr/>
        </p:nvSpPr>
        <p:spPr bwMode="auto">
          <a:xfrm>
            <a:off x="2419302" y="4935987"/>
            <a:ext cx="63347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crushed Breakout and it was awesome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C414E5-D6A0-2A40-9E2B-F9B1C7C8877C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1706966" y="5133070"/>
            <a:ext cx="712336" cy="2972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9E5491-28C3-344A-81A1-2BD4BFE35598}"/>
              </a:ext>
            </a:extLst>
          </p:cNvPr>
          <p:cNvSpPr/>
          <p:nvPr/>
        </p:nvSpPr>
        <p:spPr>
          <a:xfrm>
            <a:off x="656533" y="1198008"/>
            <a:ext cx="750279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SpaceInvaders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80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GraphicsProgram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aliens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paddle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800" b="1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create objects and scores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add() to canvas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setupGame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(!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gameOver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animateObjects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pause(100);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{...}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private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mousePressed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{...}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AB8499-6DA1-7C47-BB23-94BF4F7B4E20}"/>
              </a:ext>
            </a:extLst>
          </p:cNvPr>
          <p:cNvSpPr txBox="1"/>
          <p:nvPr/>
        </p:nvSpPr>
        <p:spPr bwMode="auto">
          <a:xfrm>
            <a:off x="6387449" y="2646607"/>
            <a:ext cx="7764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84FB26-1C1E-D444-843F-F14C5F8C3223}"/>
              </a:ext>
            </a:extLst>
          </p:cNvPr>
          <p:cNvSpPr txBox="1"/>
          <p:nvPr/>
        </p:nvSpPr>
        <p:spPr bwMode="auto">
          <a:xfrm>
            <a:off x="5863203" y="4199853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41839-60C1-5849-AEC2-35E76EF931EA}"/>
              </a:ext>
            </a:extLst>
          </p:cNvPr>
          <p:cNvSpPr txBox="1"/>
          <p:nvPr/>
        </p:nvSpPr>
        <p:spPr bwMode="auto">
          <a:xfrm>
            <a:off x="6775696" y="5753099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CCDAFC-FE3E-3B49-BB9A-06B175CDF78F}"/>
              </a:ext>
            </a:extLst>
          </p:cNvPr>
          <p:cNvGrpSpPr>
            <a:grpSpLocks noChangeAspect="1"/>
          </p:cNvGrpSpPr>
          <p:nvPr/>
        </p:nvGrpSpPr>
        <p:grpSpPr>
          <a:xfrm>
            <a:off x="7436224" y="1786554"/>
            <a:ext cx="2449930" cy="1874830"/>
            <a:chOff x="5367089" y="440502"/>
            <a:chExt cx="4110302" cy="31454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84825E-4A17-6E4D-916C-DDDB455D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7089" y="440502"/>
              <a:ext cx="4110302" cy="31454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AD8FC7-57C1-F741-9B43-4B271D8DC03C}"/>
                </a:ext>
              </a:extLst>
            </p:cNvPr>
            <p:cNvSpPr/>
            <p:nvPr/>
          </p:nvSpPr>
          <p:spPr>
            <a:xfrm>
              <a:off x="6252882" y="2649070"/>
              <a:ext cx="2217020" cy="369415"/>
            </a:xfrm>
            <a:prstGeom prst="rect">
              <a:avLst/>
            </a:prstGeom>
            <a:solidFill>
              <a:srgbClr val="1012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7CB9D9-8D92-C14C-98E3-6E0E25846483}"/>
              </a:ext>
            </a:extLst>
          </p:cNvPr>
          <p:cNvSpPr txBox="1"/>
          <p:nvPr/>
        </p:nvSpPr>
        <p:spPr bwMode="auto">
          <a:xfrm>
            <a:off x="3006315" y="6491317"/>
            <a:ext cx="42183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Start with a high-level look.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4515311-7956-3748-B96C-EA877BE3AFC5}"/>
              </a:ext>
            </a:extLst>
          </p:cNvPr>
          <p:cNvSpPr/>
          <p:nvPr/>
        </p:nvSpPr>
        <p:spPr>
          <a:xfrm>
            <a:off x="6004260" y="1786554"/>
            <a:ext cx="208281" cy="2120216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FD9BB1F-86C4-3C4D-AAA9-F1C11396CA0D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Final Project Example</a:t>
            </a:r>
          </a:p>
        </p:txBody>
      </p:sp>
    </p:spTree>
    <p:extLst>
      <p:ext uri="{BB962C8B-B14F-4D97-AF65-F5344CB8AC3E}">
        <p14:creationId xmlns:p14="http://schemas.microsoft.com/office/powerpoint/2010/main" val="7674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92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Many string algorithms use the “loop and construct” pattern.</a:t>
            </a:r>
            <a:endParaRPr lang="en-US" sz="3968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306837-63DB-5347-A423-3A17BE286E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56" y="4040523"/>
            <a:ext cx="3290252" cy="2866054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706B634-DDDD-7E4C-AC6E-AA4B88BCDE4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4E9C0B3-5046-2940-9DBA-B27E26AE7BD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996B947B-7B1C-E248-A85E-3624BB455C0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05765D0-8D79-A54A-9BF2-1401CF5E97A3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03C7BB7-7018-1245-928F-CA3D984A8BB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chemeClr val="accent1">
              <a:lumMod val="60000"/>
              <a:lumOff val="40000"/>
            </a:schemeClr>
          </a:solidFill>
          <a:ln w="9525" cap="flat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565D7CB-6F07-2446-9B8E-822338D680A8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FD396D4-6FFC-0A4A-A566-3DC171767ECF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Reversing a String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7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>
                <a:solidFill>
                  <a:srgbClr val="7030A0"/>
                </a:solidFill>
              </a:rPr>
              <a:t>public void</a:t>
            </a:r>
            <a:r>
              <a:rPr altLang="en-US" sz="1764" noProof="1"/>
              <a:t> run() {</a:t>
            </a:r>
          </a:p>
          <a:p>
            <a:r>
              <a:rPr altLang="en-US" sz="1764" noProof="1"/>
              <a:t>   println("This program reverses a string.");</a:t>
            </a:r>
          </a:p>
          <a:p>
            <a:r>
              <a:rPr altLang="en-US" sz="1764" noProof="1"/>
              <a:t>   String str = readLine("Enter a string: ");</a:t>
            </a:r>
          </a:p>
          <a:p>
            <a:r>
              <a:rPr altLang="en-US" sz="1764" noProof="1"/>
              <a:t>   String rev = reverseString(str);</a:t>
            </a:r>
          </a:p>
          <a:p>
            <a:r>
              <a:rPr altLang="en-US" sz="1764" noProof="1"/>
              <a:t>   println(str + " spelled backwards is " + rev);</a:t>
            </a:r>
          </a:p>
          <a:p>
            <a:r>
              <a:rPr lang="en-US" altLang="en-US" sz="1764" dirty="0"/>
              <a:t>}</a:t>
            </a:r>
            <a:endParaRPr altLang="en-US" sz="1764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587734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131861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131861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dirty="0"/>
              <a:t>This program reverses a string.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865872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865872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rev</a:t>
            </a:r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4" grpId="0" build="p" autoUpdateAnimBg="0"/>
      <p:bldP spid="324625" grpId="0" build="p" autoUpdateAnimBg="0"/>
      <p:bldP spid="324626" grpId="0" animBg="1"/>
      <p:bldP spid="3246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7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>
                <a:solidFill>
                  <a:srgbClr val="7030A0"/>
                </a:solidFill>
              </a:rPr>
              <a:t>public void</a:t>
            </a:r>
            <a:r>
              <a:rPr altLang="en-US" sz="1764" noProof="1"/>
              <a:t> run() {</a:t>
            </a:r>
          </a:p>
          <a:p>
            <a:r>
              <a:rPr altLang="en-US" sz="1764" noProof="1"/>
              <a:t>   println("This program reverses a string.");</a:t>
            </a:r>
          </a:p>
          <a:p>
            <a:r>
              <a:rPr altLang="en-US" sz="1764" noProof="1"/>
              <a:t>   String str = readLine("Enter a string: ");</a:t>
            </a:r>
          </a:p>
          <a:p>
            <a:r>
              <a:rPr altLang="en-US" sz="1764" noProof="1"/>
              <a:t>   String rev = reverseString(str);</a:t>
            </a:r>
          </a:p>
          <a:p>
            <a:r>
              <a:rPr altLang="en-US" sz="1764" noProof="1"/>
              <a:t>   println(str + " spelled backwards is " + rev);</a:t>
            </a:r>
          </a:p>
          <a:p>
            <a:r>
              <a:rPr lang="en-US" altLang="en-US" sz="1764" dirty="0"/>
              <a:t>}</a:t>
            </a:r>
            <a:endParaRPr altLang="en-US" sz="1764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131861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This program reverses a string.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dirty="0"/>
              <a:t>Enter a string: </a:t>
            </a:r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 dirty="0">
                  <a:solidFill>
                    <a:srgbClr val="7030A0"/>
                  </a:solidFill>
                </a:rPr>
                <a:t>private</a:t>
              </a:r>
              <a:r>
                <a:rPr lang="en-US" altLang="en-US" sz="1764" dirty="0">
                  <a:solidFill>
                    <a:srgbClr val="7030A0"/>
                  </a:solidFill>
                </a:rPr>
                <a:t> </a:t>
              </a:r>
              <a:r>
                <a:rPr lang="en-US" altLang="en-US" sz="1764" dirty="0"/>
                <a:t>String </a:t>
              </a:r>
              <a:r>
                <a:rPr lang="en-US" altLang="en-US" sz="1764" dirty="0" err="1"/>
                <a:t>reverseString</a:t>
              </a:r>
              <a:r>
                <a:rPr lang="en-US" altLang="en-US" sz="1764" dirty="0"/>
                <a:t>(String str) {</a:t>
              </a:r>
            </a:p>
            <a:p>
              <a:r>
                <a:rPr lang="en-US" altLang="en-US" sz="1764" dirty="0"/>
                <a:t>   String result = "";</a:t>
              </a:r>
            </a:p>
            <a:p>
              <a:r>
                <a:rPr lang="en-US" altLang="en-US" sz="1764" dirty="0"/>
                <a:t>   </a:t>
              </a:r>
              <a:r>
                <a:rPr lang="en-US" altLang="en-US" sz="1764" b="1" dirty="0">
                  <a:solidFill>
                    <a:srgbClr val="7030A0"/>
                  </a:solidFill>
                </a:rPr>
                <a:t>for</a:t>
              </a:r>
              <a:r>
                <a:rPr lang="en-US" altLang="en-US" sz="1764" dirty="0"/>
                <a:t> ( </a:t>
              </a:r>
              <a:r>
                <a:rPr lang="en-US" altLang="en-US" sz="1764" b="1" dirty="0">
                  <a:solidFill>
                    <a:srgbClr val="7030A0"/>
                  </a:solidFill>
                </a:rPr>
                <a:t>int</a:t>
              </a:r>
              <a:r>
                <a:rPr lang="en-US" altLang="en-US" sz="1764" dirty="0"/>
                <a:t> 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 = 0; 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 &lt; </a:t>
              </a:r>
              <a:r>
                <a:rPr lang="en-US" altLang="en-US" sz="1764" dirty="0" err="1"/>
                <a:t>str.length</a:t>
              </a:r>
              <a:r>
                <a:rPr lang="en-US" altLang="en-US" sz="1764" dirty="0"/>
                <a:t>(); 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++ ) {</a:t>
              </a:r>
            </a:p>
            <a:p>
              <a:r>
                <a:rPr lang="en-US" altLang="en-US" sz="1764" dirty="0"/>
                <a:t>      result = </a:t>
              </a:r>
              <a:r>
                <a:rPr lang="en-US" altLang="en-US" sz="1764" dirty="0" err="1"/>
                <a:t>str.charAt</a:t>
              </a:r>
              <a:r>
                <a:rPr lang="en-US" altLang="en-US" sz="1764" dirty="0"/>
                <a:t>(</a:t>
              </a:r>
              <a:r>
                <a:rPr lang="en-US" altLang="en-US" sz="1764" dirty="0" err="1"/>
                <a:t>i</a:t>
              </a:r>
              <a:r>
                <a:rPr lang="en-US" altLang="en-US" sz="1764" dirty="0"/>
                <a:t>) + result;</a:t>
              </a:r>
            </a:p>
            <a:p>
              <a:r>
                <a:rPr lang="en-US" altLang="en-US" sz="1764" dirty="0"/>
                <a:t>   }</a:t>
              </a:r>
            </a:p>
            <a:p>
              <a:r>
                <a:rPr lang="en-US" altLang="en-US" sz="1764" dirty="0"/>
                <a:t>   </a:t>
              </a:r>
              <a:r>
                <a:rPr lang="en-US" altLang="en-US" sz="1764" b="1" dirty="0">
                  <a:solidFill>
                    <a:srgbClr val="7030A0"/>
                  </a:solidFill>
                </a:rPr>
                <a:t>return</a:t>
              </a:r>
              <a:r>
                <a:rPr lang="en-US" altLang="en-US" sz="1764" dirty="0"/>
                <a:t> result;</a:t>
              </a:r>
            </a:p>
            <a:p>
              <a:r>
                <a:rPr lang="en-US" altLang="en-US" sz="1764" dirty="0"/>
                <a:t>}</a:t>
              </a:r>
            </a:p>
            <a:p>
              <a:endParaRPr altLang="en-US" sz="1764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dirty="0" err="1"/>
                <a:t>i</a:t>
              </a:r>
              <a:endParaRPr lang="en-US" altLang="en-US" sz="1764" dirty="0"/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dirty="0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dirty="0"/>
              <a:t>STRESSED</a:t>
            </a:r>
            <a:endParaRPr lang="en-US" altLang="en-US" sz="1764" dirty="0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98867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73321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67"/>
            <a:ext cx="1079704" cy="363984"/>
            <a:chOff x="4992" y="2632"/>
            <a:chExt cx="617" cy="20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67"/>
            <a:ext cx="1079704" cy="363984"/>
            <a:chOff x="4985" y="2892"/>
            <a:chExt cx="617" cy="20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78" y="3152"/>
            <a:chExt cx="617" cy="20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71" y="3412"/>
            <a:chExt cx="617" cy="20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64" y="3672"/>
            <a:chExt cx="617" cy="20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65"/>
            <a:ext cx="1079704" cy="363984"/>
            <a:chOff x="4957" y="3932"/>
            <a:chExt cx="617" cy="20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66"/>
            <a:ext cx="1079704" cy="363984"/>
            <a:chOff x="4950" y="4192"/>
            <a:chExt cx="617" cy="20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65"/>
            <a:ext cx="1079704" cy="363984"/>
            <a:chOff x="4943" y="4452"/>
            <a:chExt cx="617" cy="20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65"/>
            <a:ext cx="1079704" cy="363984"/>
            <a:chOff x="4943" y="4452"/>
            <a:chExt cx="617" cy="20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>
                <a:latin typeface="+mj-lt"/>
              </a:endParaRPr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+mj-lt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67"/>
            <a:ext cx="1615181" cy="363984"/>
            <a:chOff x="2646" y="2544"/>
            <a:chExt cx="923" cy="208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70105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550093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261355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261355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264855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7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27492-A05D-0748-975C-4D509F493C54}"/>
              </a:ext>
            </a:extLst>
          </p:cNvPr>
          <p:cNvSpPr txBox="1"/>
          <p:nvPr/>
        </p:nvSpPr>
        <p:spPr bwMode="auto">
          <a:xfrm>
            <a:off x="712693" y="976930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Animate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8A1A7-7C18-7048-94DB-D7E366F917DD}"/>
              </a:ext>
            </a:extLst>
          </p:cNvPr>
          <p:cNvSpPr txBox="1"/>
          <p:nvPr/>
        </p:nvSpPr>
        <p:spPr bwMode="auto">
          <a:xfrm>
            <a:off x="712693" y="1559859"/>
            <a:ext cx="2377126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 every animation: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Aliens move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Torpedos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move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76FA5-0148-2F42-8310-9B050505A568}"/>
              </a:ext>
            </a:extLst>
          </p:cNvPr>
          <p:cNvSpPr txBox="1"/>
          <p:nvPr/>
        </p:nvSpPr>
        <p:spPr bwMode="auto">
          <a:xfrm>
            <a:off x="4952922" y="976930"/>
            <a:ext cx="1048492" cy="40011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Interact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25F61-849F-9942-9FEC-58F4AF8B94D0}"/>
              </a:ext>
            </a:extLst>
          </p:cNvPr>
          <p:cNvSpPr txBox="1"/>
          <p:nvPr/>
        </p:nvSpPr>
        <p:spPr bwMode="auto">
          <a:xfrm>
            <a:off x="4952922" y="1485816"/>
            <a:ext cx="2201052" cy="266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 Key pressed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move ship left</a:t>
            </a:r>
          </a:p>
          <a:p>
            <a:pPr algn="l">
              <a:spcBef>
                <a:spcPts val="1200"/>
              </a:spcBef>
              <a:buClr>
                <a:schemeClr val="accent1"/>
              </a:buClr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 Key pressed: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move ship right</a:t>
            </a:r>
          </a:p>
          <a:p>
            <a:pPr algn="l">
              <a:buClr>
                <a:schemeClr val="accent1"/>
              </a:buClr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>
              <a:spcBef>
                <a:spcPts val="1200"/>
              </a:spcBef>
              <a:buClr>
                <a:schemeClr val="accent1"/>
              </a:buClr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Mouse pressed: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Add torpedo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304E91-29BF-4B44-85BB-D131E0D1CF7F}"/>
              </a:ext>
            </a:extLst>
          </p:cNvPr>
          <p:cNvGrpSpPr>
            <a:grpSpLocks noChangeAspect="1"/>
          </p:cNvGrpSpPr>
          <p:nvPr/>
        </p:nvGrpSpPr>
        <p:grpSpPr>
          <a:xfrm>
            <a:off x="4797343" y="4750324"/>
            <a:ext cx="2421344" cy="1852955"/>
            <a:chOff x="5367089" y="440502"/>
            <a:chExt cx="4110302" cy="31454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468A4B-BEA5-D742-AD0F-7EB34FDD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7089" y="440502"/>
              <a:ext cx="4110302" cy="314544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CE3AD0-7DFF-204D-8E66-BF13FBC06CF5}"/>
                </a:ext>
              </a:extLst>
            </p:cNvPr>
            <p:cNvSpPr/>
            <p:nvPr/>
          </p:nvSpPr>
          <p:spPr>
            <a:xfrm>
              <a:off x="6252882" y="2649070"/>
              <a:ext cx="2217020" cy="369415"/>
            </a:xfrm>
            <a:prstGeom prst="rect">
              <a:avLst/>
            </a:prstGeom>
            <a:solidFill>
              <a:srgbClr val="10121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CE226A-159D-BE40-80DB-ED2AEFE059B8}"/>
              </a:ext>
            </a:extLst>
          </p:cNvPr>
          <p:cNvSpPr txBox="1"/>
          <p:nvPr/>
        </p:nvSpPr>
        <p:spPr bwMode="auto">
          <a:xfrm>
            <a:off x="3239938" y="2558378"/>
            <a:ext cx="118814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Bouncing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Balls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A017E8-F44D-3F43-8E47-FA3B38094C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35" y="2367772"/>
            <a:ext cx="1641761" cy="1119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3A5E23-7311-3D48-B73A-9A13DEE7E8A9}"/>
              </a:ext>
            </a:extLst>
          </p:cNvPr>
          <p:cNvSpPr txBox="1"/>
          <p:nvPr/>
        </p:nvSpPr>
        <p:spPr bwMode="auto">
          <a:xfrm>
            <a:off x="3239936" y="4014375"/>
            <a:ext cx="89319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Racing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67867D-B9C2-D947-AB4F-7E235E4F7C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34" y="3850711"/>
            <a:ext cx="1641761" cy="1065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6D79F216-4791-3141-9BCE-DE02746AE6F9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Final Project Example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AA924-4FE4-4446-9F71-E68F871A4D5D}"/>
              </a:ext>
            </a:extLst>
          </p:cNvPr>
          <p:cNvSpPr txBox="1"/>
          <p:nvPr/>
        </p:nvSpPr>
        <p:spPr bwMode="auto">
          <a:xfrm>
            <a:off x="3239936" y="5568690"/>
            <a:ext cx="90556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Rocket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Paddle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5C2CAC-E1F7-6340-826D-B31121A152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434" y="5565254"/>
            <a:ext cx="1519723" cy="1208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77E861-D82A-6445-9EFE-2AB62ED7E026}"/>
              </a:ext>
            </a:extLst>
          </p:cNvPr>
          <p:cNvSpPr txBox="1"/>
          <p:nvPr/>
        </p:nvSpPr>
        <p:spPr bwMode="auto">
          <a:xfrm>
            <a:off x="4767762" y="6654466"/>
            <a:ext cx="46001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Find worked examples!!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1F138F-A655-0442-A2F3-9F3BFF9C03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477" y="1844749"/>
            <a:ext cx="822629" cy="8226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C949E5-4E4B-054F-A57B-E8119084EAD0}"/>
              </a:ext>
            </a:extLst>
          </p:cNvPr>
          <p:cNvSpPr txBox="1"/>
          <p:nvPr/>
        </p:nvSpPr>
        <p:spPr bwMode="auto">
          <a:xfrm>
            <a:off x="8565435" y="1928714"/>
            <a:ext cx="12016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Keyboard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Karel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6A032D-93BE-E44B-950A-C1AF117B3C90}"/>
              </a:ext>
            </a:extLst>
          </p:cNvPr>
          <p:cNvSpPr txBox="1"/>
          <p:nvPr/>
        </p:nvSpPr>
        <p:spPr bwMode="auto">
          <a:xfrm>
            <a:off x="7797803" y="4784292"/>
            <a:ext cx="17460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Rocket Paddle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D45AD3-7653-364C-98CC-27BBF8C2B2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209" y="3544283"/>
            <a:ext cx="1519723" cy="1208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70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7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>
                <a:solidFill>
                  <a:srgbClr val="7030A0"/>
                </a:solidFill>
              </a:rPr>
              <a:t>public void</a:t>
            </a:r>
            <a:r>
              <a:rPr altLang="en-US" sz="1764" noProof="1"/>
              <a:t> run() {</a:t>
            </a:r>
          </a:p>
          <a:p>
            <a:r>
              <a:rPr altLang="en-US" sz="1764" noProof="1"/>
              <a:t>   println("This program reverses a string.");</a:t>
            </a:r>
          </a:p>
          <a:p>
            <a:r>
              <a:rPr altLang="en-US" sz="1764" noProof="1"/>
              <a:t>   String str = readLine("Enter a string: ");</a:t>
            </a:r>
          </a:p>
          <a:p>
            <a:r>
              <a:rPr altLang="en-US" sz="1764" noProof="1"/>
              <a:t>   String rev = reverseString(str);</a:t>
            </a:r>
          </a:p>
          <a:p>
            <a:r>
              <a:rPr altLang="en-US" sz="1764" noProof="1"/>
              <a:t>   println(str + " spelled backwards is " + rev);</a:t>
            </a:r>
          </a:p>
          <a:p>
            <a:r>
              <a:rPr lang="en-US" altLang="en-US" sz="1764" dirty="0"/>
              <a:t>}</a:t>
            </a:r>
            <a:endParaRPr altLang="en-US" sz="1764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str</a:t>
            </a:r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131861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dirty="0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2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/>
              <a:t>Enter a string: </a:t>
            </a:r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99599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/>
              <a:t>DESSERTS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2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20" grpId="0" animBg="1"/>
      <p:bldP spid="324623" grpId="0"/>
      <p:bldP spid="3246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 err="1"/>
                <a:t>int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compareTo</a:t>
              </a:r>
              <a:r>
                <a:rPr lang="en-US" altLang="en-US" sz="2205" b="1" dirty="0"/>
                <a:t>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4824" y="1056716"/>
            <a:ext cx="9070975" cy="4126252"/>
          </a:xfrm>
          <a:ln/>
        </p:spPr>
        <p:txBody>
          <a:bodyPr>
            <a:normAutofit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chemeClr val="accent1">
                    <a:lumMod val="75000"/>
                  </a:schemeClr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Elu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crapule</a:t>
            </a:r>
            <a:endParaRPr lang="en-US" dirty="0"/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270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How would we use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 to check if a word is a palindrome?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Palindrome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12BF0275-E36F-1D40-8195-7A872C402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380" y="5182968"/>
            <a:ext cx="6633862" cy="2031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800" b="1" dirty="0">
                <a:solidFill>
                  <a:srgbClr val="7030A0"/>
                </a:solidFill>
              </a:rPr>
              <a:t>private</a:t>
            </a:r>
            <a:r>
              <a:rPr lang="en-US" altLang="en-US" sz="1800" dirty="0">
                <a:solidFill>
                  <a:srgbClr val="7030A0"/>
                </a:solidFill>
              </a:rPr>
              <a:t> </a:t>
            </a:r>
            <a:r>
              <a:rPr lang="en-US" altLang="en-US" sz="1800" dirty="0"/>
              <a:t>String </a:t>
            </a:r>
            <a:r>
              <a:rPr lang="en-US" altLang="en-US" sz="1800" dirty="0" err="1"/>
              <a:t>reverseString</a:t>
            </a:r>
            <a:r>
              <a:rPr lang="en-US" altLang="en-US" sz="1800" dirty="0"/>
              <a:t>(String str) {</a:t>
            </a:r>
          </a:p>
          <a:p>
            <a:r>
              <a:rPr lang="en-US" altLang="en-US" sz="1800" dirty="0"/>
              <a:t>   String result = "";</a:t>
            </a:r>
          </a:p>
          <a:p>
            <a:r>
              <a:rPr lang="en-US" altLang="en-US" sz="1800" dirty="0"/>
              <a:t>   </a:t>
            </a:r>
            <a:r>
              <a:rPr lang="en-US" altLang="en-US" sz="1800" b="1" dirty="0">
                <a:solidFill>
                  <a:srgbClr val="7030A0"/>
                </a:solidFill>
              </a:rPr>
              <a:t>for</a:t>
            </a:r>
            <a:r>
              <a:rPr lang="en-US" altLang="en-US" sz="1800" dirty="0"/>
              <a:t> ( </a:t>
            </a:r>
            <a:r>
              <a:rPr lang="en-US" altLang="en-US" sz="1800" b="1" dirty="0">
                <a:solidFill>
                  <a:srgbClr val="7030A0"/>
                </a:solidFill>
              </a:rPr>
              <a:t>int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</a:t>
            </a:r>
            <a:r>
              <a:rPr lang="en-US" altLang="en-US" sz="1800" dirty="0"/>
              <a:t> = 0; </a:t>
            </a:r>
            <a:r>
              <a:rPr lang="en-US" altLang="en-US" sz="1800" dirty="0" err="1"/>
              <a:t>i</a:t>
            </a:r>
            <a:r>
              <a:rPr lang="en-US" altLang="en-US" sz="1800" dirty="0"/>
              <a:t> &lt; </a:t>
            </a:r>
            <a:r>
              <a:rPr lang="en-US" altLang="en-US" sz="1800" dirty="0" err="1"/>
              <a:t>str.length</a:t>
            </a:r>
            <a:r>
              <a:rPr lang="en-US" altLang="en-US" sz="1800" dirty="0"/>
              <a:t>(); </a:t>
            </a:r>
            <a:r>
              <a:rPr lang="en-US" altLang="en-US" sz="1800" dirty="0" err="1"/>
              <a:t>i</a:t>
            </a:r>
            <a:r>
              <a:rPr lang="en-US" altLang="en-US" sz="1800" dirty="0"/>
              <a:t>++ ) {</a:t>
            </a:r>
          </a:p>
          <a:p>
            <a:r>
              <a:rPr lang="en-US" altLang="en-US" sz="1800" dirty="0"/>
              <a:t>      result = </a:t>
            </a:r>
            <a:r>
              <a:rPr lang="en-US" altLang="en-US" sz="1800" dirty="0" err="1"/>
              <a:t>str.charAt</a:t>
            </a:r>
            <a:r>
              <a:rPr lang="en-US" altLang="en-US" sz="1800" dirty="0"/>
              <a:t>(</a:t>
            </a:r>
            <a:r>
              <a:rPr lang="en-US" altLang="en-US" sz="1800" dirty="0" err="1"/>
              <a:t>i</a:t>
            </a:r>
            <a:r>
              <a:rPr lang="en-US" altLang="en-US" sz="1800" dirty="0"/>
              <a:t>) + result;</a:t>
            </a:r>
          </a:p>
          <a:p>
            <a:r>
              <a:rPr lang="en-US" altLang="en-US" sz="1800" dirty="0"/>
              <a:t>   }</a:t>
            </a:r>
          </a:p>
          <a:p>
            <a:r>
              <a:rPr lang="en-US" altLang="en-US" sz="1800" dirty="0"/>
              <a:t>   </a:t>
            </a:r>
            <a:r>
              <a:rPr lang="en-US" altLang="en-US" sz="1800" b="1" dirty="0">
                <a:solidFill>
                  <a:srgbClr val="7030A0"/>
                </a:solidFill>
              </a:rPr>
              <a:t>return</a:t>
            </a:r>
            <a:r>
              <a:rPr lang="en-US" altLang="en-US" sz="1800" dirty="0"/>
              <a:t> result;</a:t>
            </a:r>
          </a:p>
          <a:p>
            <a:r>
              <a:rPr lang="en-US" altLang="en-US" sz="1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96969-3AA5-6B4B-9422-2AE843935DA0}"/>
              </a:ext>
            </a:extLst>
          </p:cNvPr>
          <p:cNvSpPr txBox="1"/>
          <p:nvPr/>
        </p:nvSpPr>
        <p:spPr>
          <a:xfrm>
            <a:off x="8960737" y="655420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Let’s Code it!</a:t>
            </a:r>
          </a:p>
        </p:txBody>
      </p:sp>
    </p:spTree>
    <p:extLst>
      <p:ext uri="{BB962C8B-B14F-4D97-AF65-F5344CB8AC3E}">
        <p14:creationId xmlns:p14="http://schemas.microsoft.com/office/powerpoint/2010/main" val="1119337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468" y="1540051"/>
            <a:ext cx="75279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" descr="mage result for big red x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59" y="1540051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88A49B-BD2A-BC49-8E7C-50405CE28DE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Equality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1C413F9-9CB9-7143-868C-BBC3505BD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59" y="5897462"/>
            <a:ext cx="53235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str1.equals(str2)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to compare strings, not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str1 == str2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ea typeface="Calibri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644EF-83D3-4D48-B352-B58D494EF7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155" y="5723427"/>
            <a:ext cx="1302179" cy="1302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85BE12-CDFD-5442-B6FE-DDF868E2B793}"/>
              </a:ext>
            </a:extLst>
          </p:cNvPr>
          <p:cNvSpPr/>
          <p:nvPr/>
        </p:nvSpPr>
        <p:spPr>
          <a:xfrm>
            <a:off x="2066994" y="4098599"/>
            <a:ext cx="7515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mage result for green checkmark">
            <a:extLst>
              <a:ext uri="{FF2B5EF4-FFF2-40B4-BE49-F238E27FC236}">
                <a16:creationId xmlns:a16="http://schemas.microsoft.com/office/drawing/2014/main" id="{33E0289D-0F4D-0B4C-AE40-BDD23C405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301" y="4175525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797018" y="1506070"/>
            <a:ext cx="8001001" cy="3079377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 err="1"/>
              <a:t>mr.</a:t>
            </a:r>
            <a:r>
              <a:rPr lang="en-US" altLang="en-US" sz="2800" dirty="0"/>
              <a:t>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go hang a salami! </a:t>
            </a:r>
            <a:r>
              <a:rPr lang="en-US" altLang="en-US" sz="2800" dirty="0" err="1"/>
              <a:t>i'm</a:t>
            </a:r>
            <a:r>
              <a:rPr lang="en-US" altLang="en-US" sz="2800" dirty="0"/>
              <a:t>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dirty="0"/>
              <a:t>Will it work?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Some test cases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61D28-845F-9345-A5BA-BDD84C32D4CA}"/>
              </a:ext>
            </a:extLst>
          </p:cNvPr>
          <p:cNvSpPr/>
          <p:nvPr/>
        </p:nvSpPr>
        <p:spPr>
          <a:xfrm>
            <a:off x="1282602" y="5271710"/>
            <a:ext cx="7515417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isPalindrome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reverseString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reversed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504824" y="929958"/>
            <a:ext cx="9070975" cy="5796519"/>
          </a:xfrm>
          <a:noFill/>
          <a:ln/>
        </p:spPr>
        <p:txBody>
          <a:bodyPr>
            <a:normAutofit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بلح 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/>
              <a:t>The comedian Dmitri Martin also has a routine about palindromes; check it out at </a:t>
            </a:r>
            <a:r>
              <a:rPr lang="en-US" altLang="en-US" sz="2100" dirty="0">
                <a:hlinkClick r:id="rId3"/>
              </a:rPr>
              <a:t>https://www.youtube.com/watch?v=0hUHDIOazIU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More Palindromes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78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Stress Test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Useful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2724574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6F024-5E7B-CF42-8760-E379D82A290B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Useful String Methods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619B25-60B7-C742-9C30-3D00717A36EA}"/>
              </a:ext>
            </a:extLst>
          </p:cNvPr>
          <p:cNvSpPr/>
          <p:nvPr/>
        </p:nvSpPr>
        <p:spPr>
          <a:xfrm>
            <a:off x="717694" y="1225840"/>
            <a:ext cx="864523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"How now brown cow"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replace all occurrences of " " with "!"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.replaceAll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"!"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returns true if original contains the string "cow"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.contains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"cow"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String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String[], split on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spaces " "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String[]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.split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String[]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String, joined by 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”@"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concatenated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String.join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concatenated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How@now@brown@cow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6FD12-A82A-8844-A446-33AFD31B05A6}"/>
              </a:ext>
            </a:extLst>
          </p:cNvPr>
          <p:cNvSpPr/>
          <p:nvPr/>
        </p:nvSpPr>
        <p:spPr>
          <a:xfrm>
            <a:off x="6619730" y="2559928"/>
            <a:ext cx="3108543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How!now!brown!cow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solidFill>
                <a:srgbClr val="2A00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A315E5-B55A-7840-AE28-FA2E91B3C82A}"/>
              </a:ext>
            </a:extLst>
          </p:cNvPr>
          <p:cNvSpPr/>
          <p:nvPr/>
        </p:nvSpPr>
        <p:spPr>
          <a:xfrm>
            <a:off x="6985490" y="3579782"/>
            <a:ext cx="800219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sz="2000" b="1" dirty="0">
              <a:solidFill>
                <a:srgbClr val="78015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90FA43-E0CB-BF41-960A-FB04E0379964}"/>
              </a:ext>
            </a:extLst>
          </p:cNvPr>
          <p:cNvSpPr/>
          <p:nvPr/>
        </p:nvSpPr>
        <p:spPr>
          <a:xfrm>
            <a:off x="7279857" y="4294126"/>
            <a:ext cx="2448416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"now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brown"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F03BC0-1CEF-4B40-8AED-1EA392B914F7}"/>
              </a:ext>
            </a:extLst>
          </p:cNvPr>
          <p:cNvSpPr/>
          <p:nvPr/>
        </p:nvSpPr>
        <p:spPr>
          <a:xfrm>
            <a:off x="6619730" y="6133780"/>
            <a:ext cx="3108543" cy="4001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How@now@brown@cow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solidFill>
                <a:srgbClr val="2A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4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Understand chars and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methods acting on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Learn something interesting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6464C33-77F4-2640-96AA-3705CCD27943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81745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Learning Goals</a:t>
            </a: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70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The Caesar Cipher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62CFE-5C61-6447-AC9C-AC26B6BC66F4}"/>
              </a:ext>
            </a:extLst>
          </p:cNvPr>
          <p:cNvSpPr/>
          <p:nvPr/>
        </p:nvSpPr>
        <p:spPr>
          <a:xfrm>
            <a:off x="6957462" y="6059450"/>
            <a:ext cx="22846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3200" dirty="0">
                <a:solidFill>
                  <a:schemeClr val="bg1"/>
                </a:solidFill>
                <a:latin typeface="+mj-lt"/>
              </a:rPr>
              <a:t>Julius </a:t>
            </a:r>
            <a:r>
              <a:rPr lang="tr-TR" sz="3200" dirty="0" err="1">
                <a:solidFill>
                  <a:schemeClr val="bg1"/>
                </a:solidFill>
                <a:latin typeface="+mj-lt"/>
              </a:rPr>
              <a:t>Caesar</a:t>
            </a:r>
            <a:endParaRPr lang="tr-TR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tr-TR" sz="3200" dirty="0" err="1">
                <a:solidFill>
                  <a:schemeClr val="bg1"/>
                </a:solidFill>
                <a:latin typeface="+mj-lt"/>
              </a:rPr>
              <a:t>Jül</a:t>
            </a:r>
            <a:r>
              <a:rPr lang="tr-TR" sz="3200" dirty="0">
                <a:solidFill>
                  <a:schemeClr val="bg1"/>
                </a:solidFill>
                <a:latin typeface="+mj-lt"/>
              </a:rPr>
              <a:t> Sezar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7CD1-501F-8A4E-B905-5321C2B936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231" y="4139738"/>
            <a:ext cx="1559062" cy="1919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F2666C-AB02-A047-BA21-D23B763F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0" y="4139738"/>
            <a:ext cx="1997953" cy="29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53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FEADFEA-7E18-9042-8D0B-A25098DDFE6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Caesar Cipher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FB080-3E4F-1849-B44A-F4EDD8E5B11A}"/>
              </a:ext>
            </a:extLst>
          </p:cNvPr>
          <p:cNvSpPr txBox="1"/>
          <p:nvPr/>
        </p:nvSpPr>
        <p:spPr bwMode="auto">
          <a:xfrm>
            <a:off x="2626822" y="6600306"/>
            <a:ext cx="4977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ABCDEFGHIJKLMNOPQRSTUVWXYZ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6EE6E-EDD0-E845-9C33-F06AF8B3BDD8}"/>
              </a:ext>
            </a:extLst>
          </p:cNvPr>
          <p:cNvSpPr txBox="1"/>
          <p:nvPr/>
        </p:nvSpPr>
        <p:spPr bwMode="auto">
          <a:xfrm>
            <a:off x="1112067" y="6300223"/>
            <a:ext cx="136409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English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alphabet</a:t>
            </a:r>
          </a:p>
          <a:p>
            <a:pPr algn="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(26 letters)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D1B10-342F-B841-AC79-9B440B87035F}"/>
              </a:ext>
            </a:extLst>
          </p:cNvPr>
          <p:cNvSpPr txBox="1"/>
          <p:nvPr/>
        </p:nvSpPr>
        <p:spPr bwMode="auto">
          <a:xfrm>
            <a:off x="6319079" y="1996018"/>
            <a:ext cx="279435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Encrypt: shift by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135F4-8AC4-514A-94B1-8E41329A3409}"/>
              </a:ext>
            </a:extLst>
          </p:cNvPr>
          <p:cNvSpPr txBox="1"/>
          <p:nvPr/>
        </p:nvSpPr>
        <p:spPr bwMode="auto">
          <a:xfrm>
            <a:off x="6319079" y="4528764"/>
            <a:ext cx="298697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Decrypt: shift by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key=-3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0D139B-E743-844A-ACA7-4E3A71DC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324069"/>
            <a:ext cx="4800600" cy="184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A89F31-BC2D-E44B-9727-7B6305C52BD7}"/>
              </a:ext>
            </a:extLst>
          </p:cNvPr>
          <p:cNvSpPr txBox="1"/>
          <p:nvPr/>
        </p:nvSpPr>
        <p:spPr>
          <a:xfrm>
            <a:off x="8960737" y="655420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2AE6A-5DD4-D84C-8478-D50AB774F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91" y="4230867"/>
            <a:ext cx="4851400" cy="1765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39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595B59C-575E-FA4E-A2AB-81EEE6631D48}"/>
              </a:ext>
            </a:extLst>
          </p:cNvPr>
          <p:cNvSpPr/>
          <p:nvPr/>
        </p:nvSpPr>
        <p:spPr>
          <a:xfrm>
            <a:off x="2277689" y="1305101"/>
            <a:ext cx="581889" cy="3098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84234B-CFE4-0D46-82BB-C952EC89E1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6482" y="5997758"/>
            <a:ext cx="1088651" cy="108865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10B72-2FAD-5845-A61E-82BEFBCB61E0}"/>
              </a:ext>
            </a:extLst>
          </p:cNvPr>
          <p:cNvSpPr txBox="1"/>
          <p:nvPr/>
        </p:nvSpPr>
        <p:spPr bwMode="auto">
          <a:xfrm>
            <a:off x="565121" y="5170599"/>
            <a:ext cx="4647426" cy="16312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+ 3;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00F3C3-E34C-6740-99FF-1E8DD3B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7" y="5437761"/>
            <a:ext cx="375074" cy="432778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B611153B-2664-CD45-BCD1-C0551397B266}"/>
              </a:ext>
            </a:extLst>
          </p:cNvPr>
          <p:cNvSpPr/>
          <p:nvPr/>
        </p:nvSpPr>
        <p:spPr>
          <a:xfrm>
            <a:off x="5382215" y="5177199"/>
            <a:ext cx="3401782" cy="1364885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Type mismatch: cannot convert from int to char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FEA280-CA61-7C46-A12E-BEB0B5FA734C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BDEF85-C1C6-6846-A03E-A8593636D722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66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560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719D8FD-A1C9-CF4B-9F08-4680A26F785E}"/>
              </a:ext>
            </a:extLst>
          </p:cNvPr>
          <p:cNvSpPr/>
          <p:nvPr/>
        </p:nvSpPr>
        <p:spPr>
          <a:xfrm>
            <a:off x="585077" y="5187142"/>
            <a:ext cx="5267083" cy="635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10B72-2FAD-5845-A61E-82BEFBCB61E0}"/>
              </a:ext>
            </a:extLst>
          </p:cNvPr>
          <p:cNvSpPr txBox="1"/>
          <p:nvPr/>
        </p:nvSpPr>
        <p:spPr bwMode="auto">
          <a:xfrm>
            <a:off x="551827" y="4852809"/>
            <a:ext cx="5300333" cy="193899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"ASCII: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CF826-10A5-D649-89BB-49AC550FE6FD}"/>
              </a:ext>
            </a:extLst>
          </p:cNvPr>
          <p:cNvSpPr/>
          <p:nvPr/>
        </p:nvSpPr>
        <p:spPr>
          <a:xfrm>
            <a:off x="2277689" y="1305101"/>
            <a:ext cx="581889" cy="3098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E529-95D1-A847-95DA-2C8B3DC78DF4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EB3E9-10E1-2B46-BFD3-22EBE776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9423" y="4867267"/>
            <a:ext cx="2184400" cy="1647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23F1-5CB5-6C43-9C06-147CEC57D8D5}"/>
              </a:ext>
            </a:extLst>
          </p:cNvPr>
          <p:cNvSpPr txBox="1"/>
          <p:nvPr/>
        </p:nvSpPr>
        <p:spPr bwMode="auto">
          <a:xfrm>
            <a:off x="6589423" y="5187142"/>
            <a:ext cx="180369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plain:  A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ASCII:  65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cipher: D</a:t>
            </a:r>
          </a:p>
        </p:txBody>
      </p:sp>
    </p:spTree>
    <p:extLst>
      <p:ext uri="{BB962C8B-B14F-4D97-AF65-F5344CB8AC3E}">
        <p14:creationId xmlns:p14="http://schemas.microsoft.com/office/powerpoint/2010/main" val="973328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2CF826-10A5-D649-89BB-49AC550FE6FD}"/>
              </a:ext>
            </a:extLst>
          </p:cNvPr>
          <p:cNvSpPr/>
          <p:nvPr/>
        </p:nvSpPr>
        <p:spPr>
          <a:xfrm>
            <a:off x="8208610" y="1320491"/>
            <a:ext cx="581889" cy="309832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E529-95D1-A847-95DA-2C8B3DC78DF4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EB3E9-10E1-2B46-BFD3-22EBE776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9423" y="4867267"/>
            <a:ext cx="2184400" cy="1647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23F1-5CB5-6C43-9C06-147CEC57D8D5}"/>
              </a:ext>
            </a:extLst>
          </p:cNvPr>
          <p:cNvSpPr txBox="1"/>
          <p:nvPr/>
        </p:nvSpPr>
        <p:spPr bwMode="auto">
          <a:xfrm>
            <a:off x="6589423" y="5187142"/>
            <a:ext cx="180369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plain:  Y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ASCII:  89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cipher: \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DE84D-7861-4D40-80D7-5425DACE1778}"/>
              </a:ext>
            </a:extLst>
          </p:cNvPr>
          <p:cNvSpPr txBox="1"/>
          <p:nvPr/>
        </p:nvSpPr>
        <p:spPr>
          <a:xfrm>
            <a:off x="8960737" y="6554202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2FD956-D5FD-B641-884D-903D86795F6A}"/>
              </a:ext>
            </a:extLst>
          </p:cNvPr>
          <p:cNvSpPr txBox="1"/>
          <p:nvPr/>
        </p:nvSpPr>
        <p:spPr bwMode="auto">
          <a:xfrm>
            <a:off x="8409223" y="5822305"/>
            <a:ext cx="10679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ASCII 92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22186-4CE2-734F-8367-429B3C7DAD78}"/>
              </a:ext>
            </a:extLst>
          </p:cNvPr>
          <p:cNvSpPr txBox="1"/>
          <p:nvPr/>
        </p:nvSpPr>
        <p:spPr bwMode="auto">
          <a:xfrm>
            <a:off x="559877" y="4852809"/>
            <a:ext cx="5300333" cy="16312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"ASCII: 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3194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C10B72-2FAD-5845-A61E-82BEFBCB61E0}"/>
              </a:ext>
            </a:extLst>
          </p:cNvPr>
          <p:cNvSpPr txBox="1"/>
          <p:nvPr/>
        </p:nvSpPr>
        <p:spPr bwMode="auto">
          <a:xfrm>
            <a:off x="294259" y="4742043"/>
            <a:ext cx="6868091" cy="25545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solidFill>
                <a:srgbClr val="6A3E3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90) {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-= 26; }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000" dirty="0">
              <a:solidFill>
                <a:srgbClr val="6A3E3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"plain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"ASCII: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"cipher: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2CF826-10A5-D649-89BB-49AC550FE6FD}"/>
              </a:ext>
            </a:extLst>
          </p:cNvPr>
          <p:cNvSpPr/>
          <p:nvPr/>
        </p:nvSpPr>
        <p:spPr>
          <a:xfrm>
            <a:off x="8208610" y="1320491"/>
            <a:ext cx="581889" cy="309832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320489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… 87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…  W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305101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B19505E-2C28-0A49-9C1F-4C778D2C315D}"/>
              </a:ext>
            </a:extLst>
          </p:cNvPr>
          <p:cNvSpPr/>
          <p:nvPr/>
        </p:nvSpPr>
        <p:spPr>
          <a:xfrm>
            <a:off x="4444552" y="2339149"/>
            <a:ext cx="1191519" cy="8002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A379E-1917-6D48-809C-72CE74C3B91A}"/>
              </a:ext>
            </a:extLst>
          </p:cNvPr>
          <p:cNvSpPr txBox="1"/>
          <p:nvPr/>
        </p:nvSpPr>
        <p:spPr bwMode="auto">
          <a:xfrm>
            <a:off x="6201294" y="2531510"/>
            <a:ext cx="176362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Cipher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DE529-95D1-A847-95DA-2C8B3DC78DF4}"/>
              </a:ext>
            </a:extLst>
          </p:cNvPr>
          <p:cNvSpPr txBox="1"/>
          <p:nvPr/>
        </p:nvSpPr>
        <p:spPr bwMode="auto">
          <a:xfrm>
            <a:off x="2277689" y="360320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  69  70  71  72  73  … 90  65  66  67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   E   F   G   H   I  …  Z   A   B  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C2E1F-77AA-8240-B549-1DF6B22029E0}"/>
              </a:ext>
            </a:extLst>
          </p:cNvPr>
          <p:cNvSpPr txBox="1"/>
          <p:nvPr/>
        </p:nvSpPr>
        <p:spPr bwMode="auto">
          <a:xfrm>
            <a:off x="447109" y="3587820"/>
            <a:ext cx="14704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Shifted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key=3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EB3E9-10E1-2B46-BFD3-22EBE776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5621" y="5077402"/>
            <a:ext cx="2184400" cy="1647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23F1-5CB5-6C43-9C06-147CEC57D8D5}"/>
              </a:ext>
            </a:extLst>
          </p:cNvPr>
          <p:cNvSpPr txBox="1"/>
          <p:nvPr/>
        </p:nvSpPr>
        <p:spPr bwMode="auto">
          <a:xfrm>
            <a:off x="7415621" y="5397277"/>
            <a:ext cx="1803699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plain:  Y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ASCII:  89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cipher: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4856E-DFCC-F841-9D67-CADB5E96AB5D}"/>
              </a:ext>
            </a:extLst>
          </p:cNvPr>
          <p:cNvSpPr txBox="1"/>
          <p:nvPr/>
        </p:nvSpPr>
        <p:spPr bwMode="auto">
          <a:xfrm>
            <a:off x="8907869" y="6351670"/>
            <a:ext cx="121539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ASCII</a:t>
            </a:r>
          </a:p>
          <a:p>
            <a:pPr algn="l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66: 92-26</a:t>
            </a:r>
          </a:p>
        </p:txBody>
      </p:sp>
    </p:spTree>
    <p:extLst>
      <p:ext uri="{BB962C8B-B14F-4D97-AF65-F5344CB8AC3E}">
        <p14:creationId xmlns:p14="http://schemas.microsoft.com/office/powerpoint/2010/main" val="176433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4E31A-8E17-284D-A814-BEBAD803DB74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How the cipher works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0BE80-333D-E944-8A90-A6FD5591374E}"/>
              </a:ext>
            </a:extLst>
          </p:cNvPr>
          <p:cNvSpPr txBox="1"/>
          <p:nvPr/>
        </p:nvSpPr>
        <p:spPr bwMode="auto">
          <a:xfrm>
            <a:off x="2344189" y="598519"/>
            <a:ext cx="1997663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%</a:t>
            </a: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E5C15045-2F29-2346-AE37-1D06DC49FB98}"/>
              </a:ext>
            </a:extLst>
          </p:cNvPr>
          <p:cNvSpPr/>
          <p:nvPr/>
        </p:nvSpPr>
        <p:spPr>
          <a:xfrm>
            <a:off x="5203768" y="1080657"/>
            <a:ext cx="3125585" cy="1463040"/>
          </a:xfrm>
          <a:prstGeom prst="wedgeEllipseCallout">
            <a:avLst>
              <a:gd name="adj1" fmla="val -53812"/>
              <a:gd name="adj2" fmla="val 35227"/>
            </a:avLst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"/>
                <a:cs typeface=""/>
              </a:rPr>
              <a:t>I’m Modulo!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"/>
                <a:cs typeface=""/>
              </a:rPr>
              <a:t>Remember me?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EA1CB-6B29-6E40-AD49-CBE98E2B976E}"/>
              </a:ext>
            </a:extLst>
          </p:cNvPr>
          <p:cNvSpPr/>
          <p:nvPr/>
        </p:nvSpPr>
        <p:spPr>
          <a:xfrm>
            <a:off x="1174175" y="3496028"/>
            <a:ext cx="7732273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 (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% 26;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chIntShift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7AE7C-942F-904D-BD41-281FCB094E45}"/>
              </a:ext>
            </a:extLst>
          </p:cNvPr>
          <p:cNvSpPr txBox="1"/>
          <p:nvPr/>
        </p:nvSpPr>
        <p:spPr bwMode="auto">
          <a:xfrm>
            <a:off x="1925050" y="4289378"/>
            <a:ext cx="6131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'A’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= 89 – 65= 24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14A86-F00A-384D-95A4-27E56FFEBBF0}"/>
              </a:ext>
            </a:extLst>
          </p:cNvPr>
          <p:cNvSpPr txBox="1"/>
          <p:nvPr/>
        </p:nvSpPr>
        <p:spPr bwMode="auto">
          <a:xfrm>
            <a:off x="1925050" y="4820845"/>
            <a:ext cx="61318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2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    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 24 + 3 = 27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5796F-B619-6843-BEC3-06A42B506008}"/>
              </a:ext>
            </a:extLst>
          </p:cNvPr>
          <p:cNvSpPr txBox="1"/>
          <p:nvPr/>
        </p:nvSpPr>
        <p:spPr bwMode="auto">
          <a:xfrm>
            <a:off x="1809982" y="5306517"/>
            <a:ext cx="6519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tabLst>
                <a:tab pos="5359400" algn="l"/>
              </a:tabLst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2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 26	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 1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269E1-CBB0-A743-B627-CF7A4ED401F3}"/>
              </a:ext>
            </a:extLst>
          </p:cNvPr>
          <p:cNvSpPr txBox="1"/>
          <p:nvPr/>
        </p:nvSpPr>
        <p:spPr bwMode="auto">
          <a:xfrm>
            <a:off x="1809982" y="5790850"/>
            <a:ext cx="691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22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2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% 26  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 66</a:t>
            </a:r>
            <a:endParaRPr lang="en-US" sz="2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93D41-A4E2-0E46-809F-5B80D4308C62}"/>
              </a:ext>
            </a:extLst>
          </p:cNvPr>
          <p:cNvSpPr txBox="1"/>
          <p:nvPr/>
        </p:nvSpPr>
        <p:spPr bwMode="auto">
          <a:xfrm>
            <a:off x="2566251" y="6752591"/>
            <a:ext cx="63401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71 …  88  89  90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 G …   X   Y  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9159D9-3876-1242-A9F3-2247A0E7BE1A}"/>
              </a:ext>
            </a:extLst>
          </p:cNvPr>
          <p:cNvSpPr txBox="1"/>
          <p:nvPr/>
        </p:nvSpPr>
        <p:spPr bwMode="auto">
          <a:xfrm>
            <a:off x="1007648" y="6737203"/>
            <a:ext cx="13149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+mj-lt"/>
                <a:cs typeface="Calibri" panose="020F0502020204030204" pitchFamily="34" charset="0"/>
              </a:rPr>
              <a:t>ASCII</a:t>
            </a:r>
            <a:br>
              <a:rPr lang="en-US" sz="2000" dirty="0">
                <a:latin typeface="+mj-lt"/>
                <a:cs typeface="Calibri" panose="020F0502020204030204" pitchFamily="34" charset="0"/>
              </a:rPr>
            </a:br>
            <a:r>
              <a:rPr lang="en-US" sz="2000" dirty="0">
                <a:latin typeface="+mj-lt"/>
                <a:cs typeface="Calibri" panose="020F0502020204030204" pitchFamily="34" charset="0"/>
              </a:rPr>
              <a:t>uppercase:</a:t>
            </a:r>
          </a:p>
        </p:txBody>
      </p:sp>
    </p:spTree>
    <p:extLst>
      <p:ext uri="{BB962C8B-B14F-4D97-AF65-F5344CB8AC3E}">
        <p14:creationId xmlns:p14="http://schemas.microsoft.com/office/powerpoint/2010/main" val="4133486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BF492-E46C-C747-9F40-23F0CDDDF67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latin typeface="Century Gothic" panose="020B0502020202020204" pitchFamily="34" charset="0"/>
                <a:cs typeface="Calibri"/>
              </a:rPr>
              <a:t>Allowing all ASCII symbols</a:t>
            </a:r>
            <a:endParaRPr lang="en-US" sz="4600" b="1" dirty="0">
              <a:latin typeface="Century Gothic" panose="020B0502020202020204" pitchFamily="34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90978-F383-3443-BFE7-FAB2A1C91908}"/>
              </a:ext>
            </a:extLst>
          </p:cNvPr>
          <p:cNvSpPr txBox="1"/>
          <p:nvPr/>
        </p:nvSpPr>
        <p:spPr bwMode="auto">
          <a:xfrm>
            <a:off x="2277689" y="1536620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65  66  67  68  69  70  71 …  88  89  90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 G …   X   Y  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0725CF-10C3-4C42-8AB3-A189B8E4C60A}"/>
              </a:ext>
            </a:extLst>
          </p:cNvPr>
          <p:cNvSpPr txBox="1"/>
          <p:nvPr/>
        </p:nvSpPr>
        <p:spPr bwMode="auto">
          <a:xfrm>
            <a:off x="491074" y="1521232"/>
            <a:ext cx="15429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uppercase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20F7-1A28-9541-9B66-AF5E65E7F6FE}"/>
              </a:ext>
            </a:extLst>
          </p:cNvPr>
          <p:cNvSpPr txBox="1"/>
          <p:nvPr/>
        </p:nvSpPr>
        <p:spPr bwMode="auto">
          <a:xfrm>
            <a:off x="2277689" y="2964228"/>
            <a:ext cx="72378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97  98  99 100 101 102 103 … 120 121 122</a:t>
            </a:r>
          </a:p>
          <a:p>
            <a:pPr algn="l"/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  b   c   d   e   f   g …   x   y   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0CBB9-A279-2041-A7CC-E0F9C4B227E3}"/>
              </a:ext>
            </a:extLst>
          </p:cNvPr>
          <p:cNvSpPr txBox="1"/>
          <p:nvPr/>
        </p:nvSpPr>
        <p:spPr bwMode="auto">
          <a:xfrm>
            <a:off x="534035" y="2948840"/>
            <a:ext cx="1499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ASCII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lowercase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59756-0902-AD45-8D51-BCED10D15E95}"/>
              </a:ext>
            </a:extLst>
          </p:cNvPr>
          <p:cNvSpPr txBox="1"/>
          <p:nvPr/>
        </p:nvSpPr>
        <p:spPr bwMode="auto">
          <a:xfrm>
            <a:off x="1262535" y="4056611"/>
            <a:ext cx="8032968" cy="28623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Character.isUpperCase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shift by key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ensure resulting ASCII is between 65 and 90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Character.isLowerCase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shift by key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ensure resulting ASCII is between 97 and 122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20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2000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do nothing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943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530C1AA-7296-E942-AC3C-38E62611B32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Your goals 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8824AD-9947-A645-97C3-BDB5734749EB}"/>
              </a:ext>
            </a:extLst>
          </p:cNvPr>
          <p:cNvSpPr txBox="1"/>
          <p:nvPr/>
        </p:nvSpPr>
        <p:spPr bwMode="auto">
          <a:xfrm>
            <a:off x="5695102" y="3650511"/>
            <a:ext cx="3889120" cy="17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Console/Graphics,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Games/Stories,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Puzzles/Adventures,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Math/Medicine/Science,</a:t>
            </a:r>
          </a:p>
          <a:p>
            <a:pPr algn="l"/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…The </a:t>
            </a:r>
            <a:r>
              <a:rPr lang="en-US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goes 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D9A3E-5D2C-074E-A04B-DD5C302B20A2}"/>
              </a:ext>
            </a:extLst>
          </p:cNvPr>
          <p:cNvSpPr txBox="1"/>
          <p:nvPr/>
        </p:nvSpPr>
        <p:spPr bwMode="auto">
          <a:xfrm>
            <a:off x="751581" y="3224685"/>
            <a:ext cx="4049584" cy="144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Array exercise: </a:t>
            </a:r>
            <a:r>
              <a:rPr lang="en-US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MinMaxMean</a:t>
            </a:r>
            <a:b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(+ </a:t>
            </a:r>
            <a:r>
              <a:rPr lang="en-US" sz="220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ArrayList</a:t>
            </a: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exercises)</a:t>
            </a:r>
            <a:b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</a:t>
            </a:r>
            <a:r>
              <a:rPr lang="en-US" sz="22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Submit by end of Lab 2,</a:t>
            </a:r>
            <a:br>
              <a:rPr lang="en-US" sz="22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20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even if you are not finished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766BB-FE2E-7949-AB00-EB6A9FC1CA88}"/>
              </a:ext>
            </a:extLst>
          </p:cNvPr>
          <p:cNvSpPr txBox="1"/>
          <p:nvPr/>
        </p:nvSpPr>
        <p:spPr bwMode="auto">
          <a:xfrm>
            <a:off x="5279461" y="3224685"/>
            <a:ext cx="4184935" cy="43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220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Final Project (start by Lab 3)</a:t>
            </a:r>
          </a:p>
        </p:txBody>
      </p:sp>
    </p:spTree>
    <p:extLst>
      <p:ext uri="{BB962C8B-B14F-4D97-AF65-F5344CB8AC3E}">
        <p14:creationId xmlns:p14="http://schemas.microsoft.com/office/powerpoint/2010/main" val="4175992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Computer Science isn’t just</a:t>
            </a:r>
            <a:b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</a:br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about programming.</a:t>
            </a:r>
          </a:p>
        </p:txBody>
      </p:sp>
    </p:spTree>
    <p:extLst>
      <p:ext uri="{BB962C8B-B14F-4D97-AF65-F5344CB8AC3E}">
        <p14:creationId xmlns:p14="http://schemas.microsoft.com/office/powerpoint/2010/main" val="75702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431B5-5E74-BF40-A9AE-22D3D5F5C6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09" y="1856509"/>
            <a:ext cx="1662546" cy="1662546"/>
          </a:xfrm>
          <a:prstGeom prst="rect">
            <a:avLst/>
          </a:prstGeom>
        </p:spPr>
      </p:pic>
      <p:pic>
        <p:nvPicPr>
          <p:cNvPr id="1026" name="Picture 2" descr="mage result for decryption symbol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2182" y="1856509"/>
            <a:ext cx="1537855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NA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2580" y="4563955"/>
            <a:ext cx="3478550" cy="20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microsoft word 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950470" y="4439264"/>
            <a:ext cx="1597785" cy="15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5148" y="99391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CB033ED-40B6-384F-9BC8-DB581339C41A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-24152"/>
            <a:ext cx="1008062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Text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0207BB-257F-CD48-8205-0EAC7D22E9A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String actually 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519784-C09B-F044-A808-BA2A3E46F8E6}"/>
              </a:ext>
            </a:extLst>
          </p:cNvPr>
          <p:cNvSpPr/>
          <p:nvPr/>
        </p:nvSpPr>
        <p:spPr>
          <a:xfrm>
            <a:off x="1580366" y="2856506"/>
            <a:ext cx="3134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charArray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7F244-EC21-A34B-B744-C6DA91ADE906}"/>
              </a:ext>
            </a:extLst>
          </p:cNvPr>
          <p:cNvSpPr txBox="1"/>
          <p:nvPr/>
        </p:nvSpPr>
        <p:spPr bwMode="auto">
          <a:xfrm>
            <a:off x="4811025" y="2764174"/>
            <a:ext cx="95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B0D80-1E7F-684D-8825-09929C37512C}"/>
              </a:ext>
            </a:extLst>
          </p:cNvPr>
          <p:cNvSpPr txBox="1"/>
          <p:nvPr/>
        </p:nvSpPr>
        <p:spPr bwMode="auto">
          <a:xfrm>
            <a:off x="5983549" y="2394842"/>
            <a:ext cx="30989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str.length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str.charAt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(str);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str.contains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(str);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93986-851C-B345-B38C-8D9DC07E3249}"/>
              </a:ext>
            </a:extLst>
          </p:cNvPr>
          <p:cNvSpPr/>
          <p:nvPr/>
        </p:nvSpPr>
        <p:spPr>
          <a:xfrm>
            <a:off x="391007" y="1595485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str 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444FF-3150-AD4D-BE9C-8125652B56B5}"/>
              </a:ext>
            </a:extLst>
          </p:cNvPr>
          <p:cNvSpPr txBox="1"/>
          <p:nvPr/>
        </p:nvSpPr>
        <p:spPr bwMode="auto">
          <a:xfrm>
            <a:off x="2826978" y="1041488"/>
            <a:ext cx="9236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5C2BA-0510-914D-A192-036EC4684CA9}"/>
              </a:ext>
            </a:extLst>
          </p:cNvPr>
          <p:cNvSpPr txBox="1"/>
          <p:nvPr/>
        </p:nvSpPr>
        <p:spPr bwMode="auto">
          <a:xfrm>
            <a:off x="1811565" y="5388141"/>
            <a:ext cx="68389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Why do both of these exist in the Java language?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builds off Java’s fundamental data storage</a:t>
            </a:r>
          </a:p>
          <a:p>
            <a:pPr marL="342900" indent="-34290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is a library built on top of an array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A4247-89F1-634D-B316-6CE48806B80B}"/>
              </a:ext>
            </a:extLst>
          </p:cNvPr>
          <p:cNvSpPr txBox="1"/>
          <p:nvPr/>
        </p:nvSpPr>
        <p:spPr bwMode="auto">
          <a:xfrm>
            <a:off x="2421482" y="3891492"/>
            <a:ext cx="1734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75D83-051D-204F-A8D3-F8DAAA688E29}"/>
              </a:ext>
            </a:extLst>
          </p:cNvPr>
          <p:cNvSpPr txBox="1"/>
          <p:nvPr/>
        </p:nvSpPr>
        <p:spPr bwMode="auto">
          <a:xfrm>
            <a:off x="6314609" y="3891492"/>
            <a:ext cx="2131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Useful methods</a:t>
            </a:r>
          </a:p>
        </p:txBody>
      </p:sp>
    </p:spTree>
    <p:extLst>
      <p:ext uri="{BB962C8B-B14F-4D97-AF65-F5344CB8AC3E}">
        <p14:creationId xmlns:p14="http://schemas.microsoft.com/office/powerpoint/2010/main" val="3202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0207BB-257F-CD48-8205-0EAC7D22E9A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 is about algorithms and structures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519784-C09B-F044-A808-BA2A3E46F8E6}"/>
              </a:ext>
            </a:extLst>
          </p:cNvPr>
          <p:cNvSpPr/>
          <p:nvPr/>
        </p:nvSpPr>
        <p:spPr>
          <a:xfrm>
            <a:off x="5923614" y="1476299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grectArray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7F244-EC21-A34B-B744-C6DA91ADE906}"/>
              </a:ext>
            </a:extLst>
          </p:cNvPr>
          <p:cNvSpPr txBox="1"/>
          <p:nvPr/>
        </p:nvSpPr>
        <p:spPr bwMode="auto">
          <a:xfrm>
            <a:off x="5176395" y="3099008"/>
            <a:ext cx="95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B0D80-1E7F-684D-8825-09929C37512C}"/>
              </a:ext>
            </a:extLst>
          </p:cNvPr>
          <p:cNvSpPr txBox="1"/>
          <p:nvPr/>
        </p:nvSpPr>
        <p:spPr bwMode="auto">
          <a:xfrm>
            <a:off x="6348919" y="2729676"/>
            <a:ext cx="326082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list.size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list.get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value);</a:t>
            </a:r>
          </a:p>
          <a:p>
            <a:pPr algn="l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list.remove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93986-851C-B345-B38C-8D9DC07E3249}"/>
              </a:ext>
            </a:extLst>
          </p:cNvPr>
          <p:cNvSpPr/>
          <p:nvPr/>
        </p:nvSpPr>
        <p:spPr>
          <a:xfrm>
            <a:off x="391007" y="1595485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list</a:t>
            </a:r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444FF-3150-AD4D-BE9C-8125652B56B5}"/>
              </a:ext>
            </a:extLst>
          </p:cNvPr>
          <p:cNvSpPr txBox="1"/>
          <p:nvPr/>
        </p:nvSpPr>
        <p:spPr bwMode="auto">
          <a:xfrm>
            <a:off x="4446926" y="1063046"/>
            <a:ext cx="9236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5C2BA-0510-914D-A192-036EC4684CA9}"/>
              </a:ext>
            </a:extLst>
          </p:cNvPr>
          <p:cNvSpPr txBox="1"/>
          <p:nvPr/>
        </p:nvSpPr>
        <p:spPr bwMode="auto">
          <a:xfrm>
            <a:off x="610426" y="5036907"/>
            <a:ext cx="36170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How does this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A4247-89F1-634D-B316-6CE48806B80B}"/>
              </a:ext>
            </a:extLst>
          </p:cNvPr>
          <p:cNvSpPr txBox="1"/>
          <p:nvPr/>
        </p:nvSpPr>
        <p:spPr bwMode="auto">
          <a:xfrm>
            <a:off x="6807734" y="1880660"/>
            <a:ext cx="1734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75D83-051D-204F-A8D3-F8DAAA688E29}"/>
              </a:ext>
            </a:extLst>
          </p:cNvPr>
          <p:cNvSpPr txBox="1"/>
          <p:nvPr/>
        </p:nvSpPr>
        <p:spPr bwMode="auto">
          <a:xfrm>
            <a:off x="6512804" y="4171200"/>
            <a:ext cx="2131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Useful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A2DEB-F14F-D847-9B45-734449D2F965}"/>
              </a:ext>
            </a:extLst>
          </p:cNvPr>
          <p:cNvSpPr txBox="1"/>
          <p:nvPr/>
        </p:nvSpPr>
        <p:spPr bwMode="auto">
          <a:xfrm>
            <a:off x="5172104" y="5012098"/>
            <a:ext cx="9541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281CE-96AA-6A46-B38A-90F52BFAD38E}"/>
              </a:ext>
            </a:extLst>
          </p:cNvPr>
          <p:cNvSpPr txBox="1"/>
          <p:nvPr/>
        </p:nvSpPr>
        <p:spPr bwMode="auto">
          <a:xfrm>
            <a:off x="6472866" y="5149806"/>
            <a:ext cx="16293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resizable</a:t>
            </a:r>
          </a:p>
        </p:txBody>
      </p:sp>
    </p:spTree>
    <p:extLst>
      <p:ext uri="{BB962C8B-B14F-4D97-AF65-F5344CB8AC3E}">
        <p14:creationId xmlns:p14="http://schemas.microsoft.com/office/powerpoint/2010/main" val="109112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CA9EF3-14FA-FC48-A8D2-3426FE197E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 is about algorithms and structures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C34D0-F106-084B-B95F-B4892AF126C9}"/>
              </a:ext>
            </a:extLst>
          </p:cNvPr>
          <p:cNvSpPr/>
          <p:nvPr/>
        </p:nvSpPr>
        <p:spPr>
          <a:xfrm>
            <a:off x="445144" y="1429230"/>
            <a:ext cx="91903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sentence = new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&lt;String&gt;();</a:t>
            </a:r>
            <a:endParaRPr lang="en-US" sz="2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8BFEE-D87C-9145-B025-9063647261E3}"/>
              </a:ext>
            </a:extLst>
          </p:cNvPr>
          <p:cNvSpPr txBox="1"/>
          <p:nvPr/>
        </p:nvSpPr>
        <p:spPr bwMode="auto">
          <a:xfrm>
            <a:off x="1612669" y="2809702"/>
            <a:ext cx="14798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CA8464-78E8-DC41-8975-94FE92CB7C54}"/>
              </a:ext>
            </a:extLst>
          </p:cNvPr>
          <p:cNvCxnSpPr>
            <a:stCxn id="4" idx="2"/>
          </p:cNvCxnSpPr>
          <p:nvPr/>
        </p:nvCxnSpPr>
        <p:spPr>
          <a:xfrm>
            <a:off x="2352615" y="3225200"/>
            <a:ext cx="1421363" cy="554637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D8DBA-95CD-1F40-9C00-616F4437E096}"/>
              </a:ext>
            </a:extLst>
          </p:cNvPr>
          <p:cNvSpPr txBox="1"/>
          <p:nvPr/>
        </p:nvSpPr>
        <p:spPr bwMode="auto">
          <a:xfrm>
            <a:off x="3982306" y="3674631"/>
            <a:ext cx="27751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F2D79-E111-A44D-A4E1-64D5A9E3985A}"/>
              </a:ext>
            </a:extLst>
          </p:cNvPr>
          <p:cNvSpPr/>
          <p:nvPr/>
        </p:nvSpPr>
        <p:spPr>
          <a:xfrm>
            <a:off x="3982306" y="3502518"/>
            <a:ext cx="5327949" cy="1900755"/>
          </a:xfrm>
          <a:prstGeom prst="rect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87BCF-A312-054A-A9AC-7E1A8BF7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2451" y="3569700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11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0CA9EF3-14FA-FC48-A8D2-3426FE197EB5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CS is about algorithms and structures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C34D0-F106-084B-B95F-B4892AF126C9}"/>
              </a:ext>
            </a:extLst>
          </p:cNvPr>
          <p:cNvSpPr/>
          <p:nvPr/>
        </p:nvSpPr>
        <p:spPr>
          <a:xfrm>
            <a:off x="445144" y="1429230"/>
            <a:ext cx="919033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 sentence = new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&lt;String&gt;();</a:t>
            </a:r>
          </a:p>
          <a:p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  <a:r>
              <a:rPr lang="en-US" sz="22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8BFEE-D87C-9145-B025-9063647261E3}"/>
              </a:ext>
            </a:extLst>
          </p:cNvPr>
          <p:cNvSpPr txBox="1"/>
          <p:nvPr/>
        </p:nvSpPr>
        <p:spPr bwMode="auto">
          <a:xfrm>
            <a:off x="1612669" y="2809702"/>
            <a:ext cx="147989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CA8464-78E8-DC41-8975-94FE92CB7C54}"/>
              </a:ext>
            </a:extLst>
          </p:cNvPr>
          <p:cNvCxnSpPr>
            <a:stCxn id="4" idx="2"/>
          </p:cNvCxnSpPr>
          <p:nvPr/>
        </p:nvCxnSpPr>
        <p:spPr>
          <a:xfrm>
            <a:off x="2352615" y="3225200"/>
            <a:ext cx="1421363" cy="554637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7D8DBA-95CD-1F40-9C00-616F4437E096}"/>
              </a:ext>
            </a:extLst>
          </p:cNvPr>
          <p:cNvSpPr txBox="1"/>
          <p:nvPr/>
        </p:nvSpPr>
        <p:spPr bwMode="auto">
          <a:xfrm>
            <a:off x="3982306" y="3674631"/>
            <a:ext cx="277511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b="1" dirty="0">
                <a:solidFill>
                  <a:srgbClr val="78015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7F2D79-E111-A44D-A4E1-64D5A9E3985A}"/>
              </a:ext>
            </a:extLst>
          </p:cNvPr>
          <p:cNvSpPr/>
          <p:nvPr/>
        </p:nvSpPr>
        <p:spPr>
          <a:xfrm>
            <a:off x="3982306" y="3502518"/>
            <a:ext cx="5327949" cy="1900755"/>
          </a:xfrm>
          <a:prstGeom prst="rect">
            <a:avLst/>
          </a:prstGeom>
          <a:noFill/>
          <a:ln w="12700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87BCF-A312-054A-A9AC-7E1A8BF7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42451" y="3569700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69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31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+mj-lt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55701" y="3883311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public void </a:t>
            </a:r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  String text = </a:t>
            </a:r>
            <a:r>
              <a:rPr lang="en-US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solidFill>
                  <a:srgbClr val="0432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hello!</a:t>
            </a:r>
            <a:r>
              <a:rPr lang="en-US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  </a:t>
            </a:r>
            <a:r>
              <a:rPr lang="en-US" sz="24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println</a:t>
            </a:r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(text);</a:t>
            </a:r>
          </a:p>
          <a:p>
            <a:r>
              <a:rPr lang="en-US" sz="24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8746E3-249B-B24C-BD5B-C092E74479D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008062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hangingPunct="0"/>
            <a:r>
              <a:rPr lang="en-US" sz="4600" b="1" dirty="0">
                <a:solidFill>
                  <a:srgbClr val="000000"/>
                </a:solidFill>
                <a:latin typeface="Century Gothic" panose="020B0502020202020204" pitchFamily="34" charset="0"/>
                <a:cs typeface="Calibri"/>
              </a:rPr>
              <a:t>The variable type </a:t>
            </a:r>
            <a:r>
              <a:rPr lang="en-US" sz="4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5FABE-7A8C-244B-9FE5-10FC41098263}"/>
              </a:ext>
            </a:extLst>
          </p:cNvPr>
          <p:cNvSpPr/>
          <p:nvPr/>
        </p:nvSpPr>
        <p:spPr>
          <a:xfrm>
            <a:off x="795598" y="2177311"/>
            <a:ext cx="8489428" cy="1059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8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Text is stored using the variable type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String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/>
              </a:rPr>
              <a:t>. </a:t>
            </a:r>
          </a:p>
          <a:p>
            <a:pPr lvl="0" algn="ctr">
              <a:lnSpc>
                <a:spcPct val="98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A </a:t>
            </a:r>
            <a:r>
              <a:rPr lang="en-US" altLang="en-US" sz="32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String</a:t>
            </a:r>
            <a:r>
              <a:rPr lang="en-US" altLang="en-US" sz="3200" dirty="0">
                <a:solidFill>
                  <a:srgbClr val="000000"/>
                </a:solidFill>
                <a:latin typeface="Calibri" panose="020F0502020204030204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+mj-lt"/>
              </a:rPr>
              <a:t>is a sequence of characters.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11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54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97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40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83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26312" y="1178283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7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11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54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97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40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83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26312" y="2321283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2" name="Rectangle 1">
            <a:extLst>
              <a:ext uri="{FF2B5EF4-FFF2-40B4-BE49-F238E27FC236}">
                <a16:creationId xmlns:a16="http://schemas.microsoft.com/office/drawing/2014/main" id="{5675E24B-F022-2F41-9E6E-E2CACE10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808FABD3-9EBD-5941-8E6E-42E31316E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42DB767-883A-414A-9D07-B8D3DA6E6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7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153FC140-9FB2-F34A-B470-E56321C97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F48CB66B-87C2-C242-9914-B4B2C7A9B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8956A16A-AC8F-4A44-B74A-55B699B00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312" y="1178283"/>
            <a:ext cx="1143000" cy="1143000"/>
          </a:xfrm>
          <a:prstGeom prst="rect">
            <a:avLst/>
          </a:prstGeom>
          <a:noFill/>
          <a:ln w="36720" cap="flat">
            <a:noFill/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4D9AD4-67E0-9C42-B0EE-ED47D4E69823}"/>
              </a:ext>
            </a:extLst>
          </p:cNvPr>
          <p:cNvSpPr txBox="1"/>
          <p:nvPr/>
        </p:nvSpPr>
        <p:spPr bwMode="auto">
          <a:xfrm>
            <a:off x="468312" y="957481"/>
            <a:ext cx="8322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6539D7-676E-0144-842D-6B1A4135DC2C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884452" y="1372979"/>
            <a:ext cx="599291" cy="536395"/>
          </a:xfrm>
          <a:prstGeom prst="straightConnector1">
            <a:avLst/>
          </a:prstGeom>
          <a:ln w="444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3">
            <a:extLst>
              <a:ext uri="{FF2B5EF4-FFF2-40B4-BE49-F238E27FC236}">
                <a16:creationId xmlns:a16="http://schemas.microsoft.com/office/drawing/2014/main" id="{E84AD6DE-713F-A44F-AE6C-038A5CD69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591" y="3052374"/>
            <a:ext cx="7168721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char 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</a:t>
            </a:r>
            <a:r>
              <a:rPr lang="en-US" altLang="en-US" sz="28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sz="2800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text</a:t>
            </a:r>
            <a:r>
              <a:rPr lang="en-US" altLang="en-US" sz="28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.charAt</a:t>
            </a:r>
            <a:r>
              <a:rPr lang="en-US" altLang="en-US" sz="28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index</a:t>
            </a:r>
            <a:r>
              <a:rPr lang="en-US" altLang="en-US" sz="28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0F1DC879-3EC5-0840-84D0-80AF83D10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34" y="4718051"/>
            <a:ext cx="961355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All characters in a string have an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ourier"/>
              </a:rPr>
              <a:t>index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. </a:t>
            </a:r>
          </a:p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You can access a character in the string via its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ourier"/>
              </a:rPr>
              <a:t>index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ourier"/>
              </a:rPr>
              <a:t>.</a:t>
            </a:r>
          </a:p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urier" charset="0"/>
                <a:cs typeface="Courier New" panose="02070309020205020404" pitchFamily="49" charset="0"/>
              </a:rPr>
              <a:t>The </a:t>
            </a:r>
            <a:r>
              <a:rPr lang="en-US" altLang="en-US" sz="3200" b="1" i="1" dirty="0">
                <a:solidFill>
                  <a:schemeClr val="accent1">
                    <a:lumMod val="75000"/>
                  </a:schemeClr>
                </a:solidFill>
                <a:latin typeface="+mj-lt"/>
                <a:ea typeface="Courier" charset="0"/>
                <a:cs typeface="Courier New" panose="02070309020205020404" pitchFamily="49" charset="0"/>
              </a:rPr>
              <a:t>length</a:t>
            </a:r>
            <a:r>
              <a:rPr lang="en-U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ourier" charset="0"/>
                <a:cs typeface="Courier New" panose="02070309020205020404" pitchFamily="49" charset="0"/>
              </a:rPr>
              <a:t> of a string is </a:t>
            </a:r>
            <a:r>
              <a:rPr lang="en-US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one </a:t>
            </a:r>
            <a:r>
              <a:rPr lang="en-US" alt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ea typeface="+mn-ea"/>
                <a:cs typeface="+mn-cs"/>
              </a:rPr>
              <a:t>larger than the last valid index in the string.</a:t>
            </a:r>
          </a:p>
          <a:p>
            <a:pPr marL="571500" indent="-5715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D30C1613-7416-1340-9CBA-16267B9B449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1008062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hangingPunct="0"/>
            <a:r>
              <a:rPr lang="en-US" sz="4600" b="1" dirty="0">
                <a:solidFill>
                  <a:srgbClr val="000000"/>
                </a:solidFill>
                <a:latin typeface="Century Gothic" panose="020B0502020202020204" pitchFamily="34" charset="0"/>
                <a:cs typeface="Calibri"/>
              </a:rPr>
              <a:t>The variable type </a:t>
            </a:r>
            <a:r>
              <a:rPr lang="en-US" sz="46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AF588FF7-DD8E-7F4E-B2EC-37297DEC9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591" y="3887401"/>
            <a:ext cx="7168721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800" b="1" dirty="0">
                <a:solidFill>
                  <a:srgbClr val="7030A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int </a:t>
            </a:r>
            <a:r>
              <a:rPr lang="en-US" altLang="en-US" sz="2800" dirty="0" err="1">
                <a:solidFill>
                  <a:srgbClr val="0000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len</a:t>
            </a:r>
            <a:r>
              <a:rPr lang="en-US" altLang="en-US" sz="2800" dirty="0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</a:t>
            </a:r>
            <a:r>
              <a:rPr lang="en-US" altLang="en-US" sz="2800" dirty="0" err="1">
                <a:solidFill>
                  <a:schemeClr val="tx1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text</a:t>
            </a:r>
            <a:r>
              <a:rPr lang="en-US" altLang="en-US" sz="28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.length</a:t>
            </a:r>
            <a:r>
              <a:rPr lang="en-US" altLang="en-US" sz="28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();</a:t>
            </a:r>
            <a:r>
              <a:rPr lang="en-US" altLang="en-US" sz="2800" dirty="0">
                <a:solidFill>
                  <a:srgbClr val="00B050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// 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9" grpId="0" animBg="1"/>
      <p:bldP spid="48130" grpId="0" animBg="1"/>
      <p:bldP spid="48131" grpId="0" animBg="1"/>
      <p:bldP spid="48132" grpId="0" animBg="1"/>
      <p:bldP spid="48133" grpId="0" animBg="1"/>
      <p:bldP spid="48134" grpId="0" animBg="1"/>
      <p:bldP spid="48135" grpId="0"/>
      <p:bldP spid="48136" grpId="0"/>
      <p:bldP spid="48137" grpId="0"/>
      <p:bldP spid="48138" grpId="0"/>
      <p:bldP spid="48139" grpId="0"/>
      <p:bldP spid="48140" grpId="0"/>
      <p:bldP spid="40" grpId="0"/>
      <p:bldP spid="41" grpId="0"/>
      <p:bldP spid="44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6310</TotalTime>
  <Words>4475</Words>
  <Application>Microsoft Macintosh PowerPoint</Application>
  <PresentationFormat>Custom</PresentationFormat>
  <Paragraphs>1007</Paragraphs>
  <Slides>63</Slides>
  <Notes>35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Charcoal CY</vt:lpstr>
      <vt:lpstr>DejaVu Serif</vt:lpstr>
      <vt:lpstr>Ubuntu Mono</vt:lpstr>
      <vt:lpstr>Andale Mono</vt:lpstr>
      <vt:lpstr>Arial</vt:lpstr>
      <vt:lpstr>Calibri</vt:lpstr>
      <vt:lpstr>Calibri Light</vt:lpstr>
      <vt:lpstr>Century Gothic</vt:lpstr>
      <vt:lpstr>Chalkboard</vt:lpstr>
      <vt:lpstr>Courier</vt:lpstr>
      <vt:lpstr>Courier New</vt:lpstr>
      <vt:lpstr>Helvetica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Microsoft Office User</cp:lastModifiedBy>
  <cp:revision>418</cp:revision>
  <cp:lastPrinted>2019-07-02T09:04:21Z</cp:lastPrinted>
  <dcterms:created xsi:type="dcterms:W3CDTF">2012-01-18T02:26:13Z</dcterms:created>
  <dcterms:modified xsi:type="dcterms:W3CDTF">2019-07-02T09:04:28Z</dcterms:modified>
</cp:coreProperties>
</file>